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84" r:id="rId3"/>
    <p:sldId id="273" r:id="rId4"/>
    <p:sldId id="257" r:id="rId5"/>
    <p:sldId id="278" r:id="rId6"/>
    <p:sldId id="279" r:id="rId7"/>
    <p:sldId id="280" r:id="rId8"/>
    <p:sldId id="274" r:id="rId9"/>
    <p:sldId id="258" r:id="rId10"/>
    <p:sldId id="259" r:id="rId11"/>
    <p:sldId id="260" r:id="rId12"/>
    <p:sldId id="261" r:id="rId13"/>
    <p:sldId id="262" r:id="rId14"/>
    <p:sldId id="263" r:id="rId15"/>
    <p:sldId id="264" r:id="rId16"/>
    <p:sldId id="275" r:id="rId17"/>
    <p:sldId id="265" r:id="rId18"/>
    <p:sldId id="266" r:id="rId19"/>
    <p:sldId id="267" r:id="rId20"/>
    <p:sldId id="268" r:id="rId21"/>
    <p:sldId id="276" r:id="rId22"/>
    <p:sldId id="269" r:id="rId23"/>
    <p:sldId id="270" r:id="rId24"/>
    <p:sldId id="271" r:id="rId25"/>
    <p:sldId id="272"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9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260" autoAdjust="0"/>
  </p:normalViewPr>
  <p:slideViewPr>
    <p:cSldViewPr snapToGrid="0">
      <p:cViewPr>
        <p:scale>
          <a:sx n="130" d="100"/>
          <a:sy n="130" d="100"/>
        </p:scale>
        <p:origin x="38" y="77"/>
      </p:cViewPr>
      <p:guideLst>
        <p:guide orient="horz"/>
        <p:guide pos="575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7477C-65EB-45E2-8554-448E4E98B1A0}" type="datetimeFigureOut">
              <a:rPr lang="en-US" smtClean="0"/>
              <a:t>7/15/2017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E691B-24F1-4B74-B706-E4BC637AE65D}" type="slidenum">
              <a:rPr lang="en-US" smtClean="0"/>
              <a:t>‹#›</a:t>
            </a:fld>
            <a:endParaRPr lang="en-US"/>
          </a:p>
        </p:txBody>
      </p:sp>
    </p:spTree>
    <p:extLst>
      <p:ext uri="{BB962C8B-B14F-4D97-AF65-F5344CB8AC3E}">
        <p14:creationId xmlns:p14="http://schemas.microsoft.com/office/powerpoint/2010/main" val="221166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Project Lifecycle - </a:t>
            </a:r>
            <a:r>
              <a:rPr lang="en-US" sz="1200" dirty="0"/>
              <a:t>The lifecycle is an iterative process that begins with the owners and users of the systems negotiating system objectives and constraints then moves to developing the system definition and developing the system initial operational capability which is then analyzed and brought to users and owners for feedback and then finally the next system increment is developed, analyzed, and modified which produces the evolved system.</a:t>
            </a:r>
          </a:p>
          <a:p>
            <a:r>
              <a:rPr lang="en-US" b="1" dirty="0"/>
              <a:t>Scope – “</a:t>
            </a:r>
            <a:r>
              <a:rPr lang="en-US" sz="1200" kern="1200" dirty="0">
                <a:solidFill>
                  <a:schemeClr val="tx1"/>
                </a:solidFill>
                <a:effectLst/>
                <a:latin typeface="+mn-lt"/>
                <a:ea typeface="+mn-ea"/>
                <a:cs typeface="+mn-cs"/>
              </a:rPr>
              <a:t>The scope of SE does not everything involved in the engineer and management of an engineered system. Activities can be part of the SE environment, but other than the specific management of the SE function, not considered to be part of SE. Examples include system construction, manufacturing, funding, and general management. This is reflected in the International Council on Systems Engineering (INCOSE) top-level definition of systems engineering as, “an interdisciplinary approach and means to enable the realization of successful systems.” (INCOSE 2012) Although SE can </a:t>
            </a:r>
            <a:r>
              <a:rPr lang="en-US" sz="1200" i="1" kern="1200" dirty="0">
                <a:solidFill>
                  <a:schemeClr val="tx1"/>
                </a:solidFill>
                <a:effectLst/>
                <a:latin typeface="+mn-lt"/>
                <a:ea typeface="+mn-ea"/>
                <a:cs typeface="+mn-cs"/>
              </a:rPr>
              <a:t>enable</a:t>
            </a:r>
            <a:r>
              <a:rPr lang="en-US" sz="1200" kern="1200" dirty="0">
                <a:solidFill>
                  <a:schemeClr val="tx1"/>
                </a:solidFill>
                <a:effectLst/>
                <a:latin typeface="+mn-lt"/>
                <a:ea typeface="+mn-ea"/>
                <a:cs typeface="+mn-cs"/>
              </a:rPr>
              <a:t> the realization of a successful system, if an activity that is outside the scope of SE, such as manufacturing, is poorly managed and executed, SE cannot </a:t>
            </a:r>
            <a:r>
              <a:rPr lang="en-US" sz="1200" i="1" kern="1200" dirty="0">
                <a:solidFill>
                  <a:schemeClr val="tx1"/>
                </a:solidFill>
                <a:effectLst/>
                <a:latin typeface="+mn-lt"/>
                <a:ea typeface="+mn-ea"/>
                <a:cs typeface="+mn-cs"/>
              </a:rPr>
              <a:t>ensure</a:t>
            </a:r>
            <a:r>
              <a:rPr lang="en-US" sz="1200" kern="1200" dirty="0">
                <a:solidFill>
                  <a:schemeClr val="tx1"/>
                </a:solidFill>
                <a:effectLst/>
                <a:latin typeface="+mn-lt"/>
                <a:ea typeface="+mn-ea"/>
                <a:cs typeface="+mn-cs"/>
              </a:rPr>
              <a:t> a successful realization.”</a:t>
            </a:r>
            <a:endParaRPr lang="en-US" b="1" dirty="0"/>
          </a:p>
        </p:txBody>
      </p:sp>
      <p:sp>
        <p:nvSpPr>
          <p:cNvPr id="4" name="Slide Number Placeholder 3"/>
          <p:cNvSpPr>
            <a:spLocks noGrp="1"/>
          </p:cNvSpPr>
          <p:nvPr>
            <p:ph type="sldNum" sz="quarter" idx="10"/>
          </p:nvPr>
        </p:nvSpPr>
        <p:spPr/>
        <p:txBody>
          <a:bodyPr/>
          <a:lstStyle/>
          <a:p>
            <a:fld id="{6FCCDFB8-CE1E-4CEA-A9A7-0392F69410F3}" type="slidenum">
              <a:rPr lang="en-US" smtClean="0"/>
              <a:t>7</a:t>
            </a:fld>
            <a:endParaRPr lang="en-US"/>
          </a:p>
        </p:txBody>
      </p:sp>
    </p:spTree>
    <p:extLst>
      <p:ext uri="{BB962C8B-B14F-4D97-AF65-F5344CB8AC3E}">
        <p14:creationId xmlns:p14="http://schemas.microsoft.com/office/powerpoint/2010/main" val="298330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22</a:t>
            </a:fld>
            <a:endParaRPr lang="en-US"/>
          </a:p>
        </p:txBody>
      </p:sp>
    </p:spTree>
    <p:extLst>
      <p:ext uri="{BB962C8B-B14F-4D97-AF65-F5344CB8AC3E}">
        <p14:creationId xmlns:p14="http://schemas.microsoft.com/office/powerpoint/2010/main" val="69983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23</a:t>
            </a:fld>
            <a:endParaRPr lang="en-US"/>
          </a:p>
        </p:txBody>
      </p:sp>
    </p:spTree>
    <p:extLst>
      <p:ext uri="{BB962C8B-B14F-4D97-AF65-F5344CB8AC3E}">
        <p14:creationId xmlns:p14="http://schemas.microsoft.com/office/powerpoint/2010/main" val="71026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24</a:t>
            </a:fld>
            <a:endParaRPr lang="en-US"/>
          </a:p>
        </p:txBody>
      </p:sp>
    </p:spTree>
    <p:extLst>
      <p:ext uri="{BB962C8B-B14F-4D97-AF65-F5344CB8AC3E}">
        <p14:creationId xmlns:p14="http://schemas.microsoft.com/office/powerpoint/2010/main" val="4020397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25</a:t>
            </a:fld>
            <a:endParaRPr lang="en-US"/>
          </a:p>
        </p:txBody>
      </p:sp>
    </p:spTree>
    <p:extLst>
      <p:ext uri="{BB962C8B-B14F-4D97-AF65-F5344CB8AC3E}">
        <p14:creationId xmlns:p14="http://schemas.microsoft.com/office/powerpoint/2010/main" val="219314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Definitions</a:t>
            </a:r>
            <a:r>
              <a:rPr lang="en-US" b="1" baseline="0" dirty="0"/>
              <a:t> – </a:t>
            </a:r>
            <a:r>
              <a:rPr lang="en-US" b="1" dirty="0"/>
              <a:t>“</a:t>
            </a:r>
            <a:r>
              <a:rPr lang="en-US" dirty="0"/>
              <a:t>System of Systems is a “set or arrangement of systems that results when independent and useful systems are integrated into a larger system that delivers unique capabilities”. Systems of Systems Engineering is “the process of planning, analyzing, organizing, and integrating the capabilities of a mix of existing and new systems into a system-of-systems capability that is greater than the sum of the capabilities of the constituent parts.””</a:t>
            </a:r>
          </a:p>
          <a:p>
            <a:r>
              <a:rPr lang="en-US" b="1" dirty="0"/>
              <a:t>Characteristics</a:t>
            </a:r>
            <a:r>
              <a:rPr lang="en-US" b="1" baseline="0" dirty="0"/>
              <a:t> – </a:t>
            </a:r>
            <a:r>
              <a:rPr lang="en-US" b="0" dirty="0"/>
              <a:t>Operational independence of constituent systems,</a:t>
            </a:r>
            <a:r>
              <a:rPr lang="en-US" b="0" baseline="0" dirty="0"/>
              <a:t> M</a:t>
            </a:r>
            <a:r>
              <a:rPr lang="en-US" b="0" dirty="0"/>
              <a:t>anagerial independence of constituent systems, Geographical distribution, Evolutionary development, Emergent behavior</a:t>
            </a:r>
          </a:p>
          <a:p>
            <a:r>
              <a:rPr lang="en-US" b="1" dirty="0"/>
              <a:t>Scope –</a:t>
            </a:r>
            <a:r>
              <a:rPr lang="en-US" b="1" baseline="0" dirty="0"/>
              <a:t> </a:t>
            </a:r>
            <a:r>
              <a:rPr lang="en-US" b="0" dirty="0"/>
              <a:t> Technical</a:t>
            </a:r>
            <a:r>
              <a:rPr lang="en-US" b="0" baseline="0" dirty="0"/>
              <a:t> (“example from an European Commission (EC) research project COMPASS6 which used as a case study in </a:t>
            </a:r>
            <a:r>
              <a:rPr lang="en-US" b="0" baseline="0" dirty="0" err="1"/>
              <a:t>SoS</a:t>
            </a:r>
            <a:r>
              <a:rPr lang="en-US" b="0" baseline="0" dirty="0"/>
              <a:t> the integration of the components of a consumer audio-visual ‘system’”), Socio-Technical (“example of a disaster response </a:t>
            </a:r>
            <a:r>
              <a:rPr lang="en-US" b="0" baseline="0" dirty="0" err="1"/>
              <a:t>SoS</a:t>
            </a:r>
            <a:r>
              <a:rPr lang="en-US" b="0" baseline="0" dirty="0"/>
              <a:t>, In disaster response, the coordinated activities of the various responder organizations are as important to the success of the </a:t>
            </a:r>
            <a:r>
              <a:rPr lang="en-US" b="0" baseline="0" dirty="0" err="1"/>
              <a:t>SoS</a:t>
            </a:r>
            <a:r>
              <a:rPr lang="en-US" b="0" baseline="0" dirty="0"/>
              <a:t> as is the integration of the supporting technical systems”), Enterprise (“</a:t>
            </a:r>
            <a:r>
              <a:rPr lang="en-US" b="0" baseline="0" dirty="0" err="1"/>
              <a:t>SoS</a:t>
            </a:r>
            <a:r>
              <a:rPr lang="en-US" b="0" baseline="0" dirty="0"/>
              <a:t> can be broader in their scale and scope and address enterprise level concerns.  In the figure this is shown by work on fighting the problem of counterfeiting as an enterprise comprised of a wide variety of systems, organizations, policies, and competing efforts”).</a:t>
            </a:r>
            <a:br>
              <a:rPr lang="en-US" b="0" baseline="0" dirty="0"/>
            </a:br>
            <a:r>
              <a:rPr lang="en-US" b="1" baseline="0" dirty="0"/>
              <a:t>Domains –</a:t>
            </a:r>
            <a:r>
              <a:rPr lang="en-US" b="0" baseline="0" dirty="0"/>
              <a:t> “Missions: Sets of systems working together to provide a broader capability to support a military mission”, “Platforms: A military platform (e.g. ship, aircraft, satellite, ground vehicle) equipped with independent systems (i.e. sensors, weapons, communications) need to meet platform systems objectives”, “Information Technology (IT):  Networked information systems within or across platforms or systems to meet mission or capability objectives”.</a:t>
            </a:r>
          </a:p>
          <a:p>
            <a:r>
              <a:rPr lang="en-US" b="1" baseline="0" dirty="0"/>
              <a:t>Types – </a:t>
            </a:r>
            <a:r>
              <a:rPr lang="en-US" b="0" baseline="0" dirty="0"/>
              <a:t>Directed, Acknowledged, Collaborative, Virtual.</a:t>
            </a:r>
          </a:p>
          <a:p>
            <a:r>
              <a:rPr lang="en-US" b="1" baseline="0" dirty="0"/>
              <a:t>Aspects – </a:t>
            </a:r>
            <a:r>
              <a:rPr lang="en-US" b="0" baseline="0" dirty="0"/>
              <a:t>Covers how </a:t>
            </a:r>
            <a:r>
              <a:rPr lang="en-US" b="0" baseline="0" dirty="0" err="1"/>
              <a:t>SoS</a:t>
            </a:r>
            <a:r>
              <a:rPr lang="en-US" b="0" baseline="0" dirty="0"/>
              <a:t> differ from systems in regards to “Physical vs Socio-Technical Considerations”, “Alignment with funding and management”.</a:t>
            </a:r>
          </a:p>
          <a:p>
            <a:r>
              <a:rPr lang="en-US" b="1" baseline="0" dirty="0"/>
              <a:t>Challenges – </a:t>
            </a:r>
            <a:r>
              <a:rPr lang="en-US" b="0" baseline="0" dirty="0"/>
              <a:t> Such as </a:t>
            </a:r>
            <a:r>
              <a:rPr lang="en-US" b="0" baseline="0" dirty="0" err="1"/>
              <a:t>SoS</a:t>
            </a:r>
            <a:r>
              <a:rPr lang="en-US" b="0" baseline="0" dirty="0"/>
              <a:t> Authorities, Leadership, Constituent Systems’ Perspectives, Capabilities and Requirements, Autonomy, Interdependencies and Emergence, Testing, Validation, and Learning, and </a:t>
            </a:r>
            <a:r>
              <a:rPr lang="en-US" b="0" baseline="0" dirty="0" err="1"/>
              <a:t>SoS</a:t>
            </a:r>
            <a:r>
              <a:rPr lang="en-US" b="0" baseline="0" dirty="0"/>
              <a:t> Principles.</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9</a:t>
            </a:fld>
            <a:endParaRPr lang="en-US"/>
          </a:p>
        </p:txBody>
      </p:sp>
    </p:spTree>
    <p:extLst>
      <p:ext uri="{BB962C8B-B14F-4D97-AF65-F5344CB8AC3E}">
        <p14:creationId xmlns:p14="http://schemas.microsoft.com/office/powerpoint/2010/main" val="107708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Operational independence of constituent systems,</a:t>
            </a:r>
            <a:r>
              <a:rPr lang="en-US" b="0" baseline="0" dirty="0"/>
              <a:t> M</a:t>
            </a:r>
            <a:r>
              <a:rPr lang="en-US" b="0" dirty="0"/>
              <a:t>anagerial independence of constituent systems, Geographical distribution, Evolutionary development, Emergent behavior</a:t>
            </a:r>
          </a:p>
        </p:txBody>
      </p:sp>
      <p:sp>
        <p:nvSpPr>
          <p:cNvPr id="4" name="Slide Number Placeholder 3"/>
          <p:cNvSpPr>
            <a:spLocks noGrp="1"/>
          </p:cNvSpPr>
          <p:nvPr>
            <p:ph type="sldNum" sz="quarter" idx="10"/>
          </p:nvPr>
        </p:nvSpPr>
        <p:spPr/>
        <p:txBody>
          <a:bodyPr/>
          <a:lstStyle/>
          <a:p>
            <a:fld id="{6FCCDFB8-CE1E-4CEA-A9A7-0392F69410F3}" type="slidenum">
              <a:rPr lang="en-US" smtClean="0"/>
              <a:t>10</a:t>
            </a:fld>
            <a:endParaRPr lang="en-US"/>
          </a:p>
        </p:txBody>
      </p:sp>
    </p:spTree>
    <p:extLst>
      <p:ext uri="{BB962C8B-B14F-4D97-AF65-F5344CB8AC3E}">
        <p14:creationId xmlns:p14="http://schemas.microsoft.com/office/powerpoint/2010/main" val="160787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12</a:t>
            </a:fld>
            <a:endParaRPr lang="en-US"/>
          </a:p>
        </p:txBody>
      </p:sp>
    </p:spTree>
    <p:extLst>
      <p:ext uri="{BB962C8B-B14F-4D97-AF65-F5344CB8AC3E}">
        <p14:creationId xmlns:p14="http://schemas.microsoft.com/office/powerpoint/2010/main" val="333099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900" dirty="0"/>
              <a:t>The steps in the wave model are described below: </a:t>
            </a:r>
            <a:r>
              <a:rPr lang="en-US" sz="1900" b="1" dirty="0"/>
              <a:t>Initiate </a:t>
            </a:r>
            <a:r>
              <a:rPr lang="en-US" sz="1900" b="1" dirty="0" err="1"/>
              <a:t>SoS</a:t>
            </a:r>
            <a:r>
              <a:rPr lang="en-US" sz="1900" b="1" dirty="0"/>
              <a:t> </a:t>
            </a:r>
            <a:r>
              <a:rPr lang="en-US" sz="1900" dirty="0"/>
              <a:t>provides the foundational information to start the </a:t>
            </a:r>
            <a:r>
              <a:rPr lang="en-US" sz="1900" dirty="0" err="1"/>
              <a:t>SoS</a:t>
            </a:r>
            <a:r>
              <a:rPr lang="en-US" sz="1900" dirty="0"/>
              <a:t> SE process, including an understanding of objectives, key users, user roles and expectations, and core systems supporting capabilities. </a:t>
            </a:r>
            <a:r>
              <a:rPr lang="en-US" sz="1900" b="1" dirty="0"/>
              <a:t>Conduct </a:t>
            </a:r>
            <a:r>
              <a:rPr lang="en-US" sz="1900" b="1" dirty="0" err="1"/>
              <a:t>SoS</a:t>
            </a:r>
            <a:r>
              <a:rPr lang="en-US" sz="1900" b="1" dirty="0"/>
              <a:t> Analysis </a:t>
            </a:r>
            <a:r>
              <a:rPr lang="en-US" sz="1900" dirty="0"/>
              <a:t>provides an analysis of the “as is” </a:t>
            </a:r>
            <a:r>
              <a:rPr lang="en-US" sz="1900" dirty="0" err="1"/>
              <a:t>SoS</a:t>
            </a:r>
            <a:r>
              <a:rPr lang="en-US" sz="1900" dirty="0"/>
              <a:t> and the basis for </a:t>
            </a:r>
            <a:r>
              <a:rPr lang="en-US" sz="1900" dirty="0" err="1"/>
              <a:t>SoS</a:t>
            </a:r>
            <a:r>
              <a:rPr lang="en-US" sz="1900" dirty="0"/>
              <a:t> evolution by establishing an initial </a:t>
            </a:r>
            <a:r>
              <a:rPr lang="en-US" sz="1900" dirty="0" err="1"/>
              <a:t>SoS</a:t>
            </a:r>
            <a:r>
              <a:rPr lang="en-US" sz="1900" dirty="0"/>
              <a:t> baseline and developing initial plans for the </a:t>
            </a:r>
            <a:r>
              <a:rPr lang="en-US" sz="1900" dirty="0" err="1"/>
              <a:t>SoS</a:t>
            </a:r>
            <a:r>
              <a:rPr lang="en-US" sz="1900" dirty="0"/>
              <a:t> engineering efforts. </a:t>
            </a:r>
            <a:r>
              <a:rPr lang="en-US" sz="1900" b="1" dirty="0"/>
              <a:t>Develop and Evolve </a:t>
            </a:r>
            <a:r>
              <a:rPr lang="en-US" sz="1900" b="1" dirty="0" err="1"/>
              <a:t>SoS</a:t>
            </a:r>
            <a:r>
              <a:rPr lang="en-US" sz="1900" b="1" dirty="0"/>
              <a:t> Architecture </a:t>
            </a:r>
            <a:r>
              <a:rPr lang="en-US" sz="1900" dirty="0"/>
              <a:t>develops and evolves the persistent technical framework for addressing </a:t>
            </a:r>
            <a:r>
              <a:rPr lang="en-US" sz="1900" dirty="0" err="1"/>
              <a:t>SoS</a:t>
            </a:r>
            <a:r>
              <a:rPr lang="en-US" sz="1900" dirty="0"/>
              <a:t> evolution and a migration plan identifying risks and mitigations. </a:t>
            </a:r>
            <a:r>
              <a:rPr lang="en-US" sz="1900" b="1" dirty="0"/>
              <a:t>Plan </a:t>
            </a:r>
            <a:r>
              <a:rPr lang="en-US" sz="1900" b="1" dirty="0" err="1"/>
              <a:t>SoS</a:t>
            </a:r>
            <a:r>
              <a:rPr lang="en-US" sz="1900" b="1" dirty="0"/>
              <a:t> Update </a:t>
            </a:r>
            <a:r>
              <a:rPr lang="en-US" sz="1900" dirty="0"/>
              <a:t>evaluates the </a:t>
            </a:r>
            <a:r>
              <a:rPr lang="en-US" sz="1900" dirty="0" err="1"/>
              <a:t>SoS</a:t>
            </a:r>
            <a:r>
              <a:rPr lang="en-US" sz="1900" dirty="0"/>
              <a:t> priorities, options and backlogs to define the plan for the next </a:t>
            </a:r>
            <a:r>
              <a:rPr lang="en-US" sz="1900" dirty="0" err="1"/>
              <a:t>SoS</a:t>
            </a:r>
            <a:r>
              <a:rPr lang="en-US" sz="1900" dirty="0"/>
              <a:t> upgrade cycle. </a:t>
            </a:r>
            <a:r>
              <a:rPr lang="en-US" sz="1900" b="1" dirty="0"/>
              <a:t>Implement </a:t>
            </a:r>
            <a:r>
              <a:rPr lang="en-US" sz="1900" b="1" dirty="0" err="1"/>
              <a:t>SoS</a:t>
            </a:r>
            <a:r>
              <a:rPr lang="en-US" sz="1900" b="1" dirty="0"/>
              <a:t> Update </a:t>
            </a:r>
            <a:r>
              <a:rPr lang="en-US" sz="1900" dirty="0"/>
              <a:t>involves the </a:t>
            </a:r>
            <a:r>
              <a:rPr lang="en-US" sz="1900" dirty="0" err="1"/>
              <a:t>SoS</a:t>
            </a:r>
            <a:r>
              <a:rPr lang="en-US" sz="1900" dirty="0"/>
              <a:t> SE team monitoring implementations at the constituent system level and plans and conducting </a:t>
            </a:r>
            <a:r>
              <a:rPr lang="en-US" sz="1900" dirty="0" err="1"/>
              <a:t>SoS</a:t>
            </a:r>
            <a:r>
              <a:rPr lang="en-US" sz="1900" dirty="0"/>
              <a:t> level testing, resulting in a new </a:t>
            </a:r>
            <a:r>
              <a:rPr lang="en-US" sz="1900" dirty="0" err="1"/>
              <a:t>SoS</a:t>
            </a:r>
            <a:r>
              <a:rPr lang="en-US" sz="1900" dirty="0"/>
              <a:t> product baseline. </a:t>
            </a:r>
            <a:r>
              <a:rPr lang="en-US" sz="1900" b="1" dirty="0"/>
              <a:t>Continue </a:t>
            </a:r>
            <a:r>
              <a:rPr lang="en-US" sz="1900" b="1" dirty="0" err="1"/>
              <a:t>SoS</a:t>
            </a:r>
            <a:r>
              <a:rPr lang="en-US" sz="1900" b="1" dirty="0"/>
              <a:t> Analysis </a:t>
            </a:r>
            <a:r>
              <a:rPr lang="en-US" sz="1900" dirty="0"/>
              <a:t>involves ongoing analysis that revisits key information (and their containing artifacts) on the state of and plans for the </a:t>
            </a:r>
            <a:r>
              <a:rPr lang="en-US" sz="1900" dirty="0" err="1"/>
              <a:t>SoS</a:t>
            </a:r>
            <a:r>
              <a:rPr lang="en-US" sz="1900" dirty="0"/>
              <a:t> as a basis for future </a:t>
            </a:r>
            <a:r>
              <a:rPr lang="en-US" sz="1900" dirty="0" err="1"/>
              <a:t>SoS</a:t>
            </a:r>
            <a:r>
              <a:rPr lang="en-US" sz="1900" dirty="0"/>
              <a:t> evolution.”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9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900" dirty="0"/>
              <a:t>Picture on top</a:t>
            </a:r>
            <a:endParaRPr lang="en-US" dirty="0"/>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14</a:t>
            </a:fld>
            <a:endParaRPr lang="en-US"/>
          </a:p>
        </p:txBody>
      </p:sp>
    </p:spTree>
    <p:extLst>
      <p:ext uri="{BB962C8B-B14F-4D97-AF65-F5344CB8AC3E}">
        <p14:creationId xmlns:p14="http://schemas.microsoft.com/office/powerpoint/2010/main" val="326647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survey was developed during February and March 2012, with several drafts and a pretest before it was released to the community in April with a cutoff of respondents in Mid-May.  It was administered over the internet using KWIK Surveys (www.kwiksurverys.com). “</a:t>
            </a:r>
          </a:p>
          <a:p>
            <a:endParaRPr lang="en-US" dirty="0"/>
          </a:p>
          <a:p>
            <a:r>
              <a:rPr lang="en-US" dirty="0"/>
              <a:t>“There were 38 respondents to the survey who reported 65 ‘pain points’.  The majority of respondents were from the US (86%).  The UK (8%) and Australia (6%) also made significant contributions. Almost all reported extensive (60%) or some (37%) experience working with </a:t>
            </a:r>
            <a:r>
              <a:rPr lang="en-US" dirty="0" err="1"/>
              <a:t>SoS</a:t>
            </a:r>
            <a:r>
              <a:rPr lang="en-US" dirty="0"/>
              <a:t>. Almost all work in the defense sector (94%).”</a:t>
            </a:r>
          </a:p>
          <a:p>
            <a:endParaRPr lang="en-US" dirty="0"/>
          </a:p>
          <a:p>
            <a:r>
              <a:rPr lang="en-US" dirty="0"/>
              <a:t>“The results of the survey were reviewed and sorted into major challenge areas.  The key areas and the issues were summarized in a white paper which was presented to the </a:t>
            </a:r>
            <a:r>
              <a:rPr lang="en-US" dirty="0" err="1"/>
              <a:t>SoSWG</a:t>
            </a:r>
            <a:r>
              <a:rPr lang="en-US" dirty="0"/>
              <a:t> in June 2012 for review and comment. Based on the initial feedback, short descriptions of the key pain points were drafted and posted for feedback.  Based on this feedback, the pain points were updated and circulated for discussion at the INCOSE International Symposium in June 2013. “</a:t>
            </a:r>
          </a:p>
          <a:p>
            <a:endParaRPr lang="en-US" dirty="0"/>
          </a:p>
          <a:p>
            <a:r>
              <a:rPr lang="en-US" dirty="0"/>
              <a:t>“The survey results identified seven major challenge areas for systems engineering for of </a:t>
            </a:r>
            <a:r>
              <a:rPr lang="en-US" dirty="0" err="1"/>
              <a:t>SoS</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15</a:t>
            </a:fld>
            <a:endParaRPr lang="en-US"/>
          </a:p>
        </p:txBody>
      </p:sp>
    </p:spTree>
    <p:extLst>
      <p:ext uri="{BB962C8B-B14F-4D97-AF65-F5344CB8AC3E}">
        <p14:creationId xmlns:p14="http://schemas.microsoft.com/office/powerpoint/2010/main" val="30787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a:t>
            </a:r>
          </a:p>
        </p:txBody>
      </p:sp>
      <p:sp>
        <p:nvSpPr>
          <p:cNvPr id="4" name="Slide Number Placeholder 3"/>
          <p:cNvSpPr>
            <a:spLocks noGrp="1"/>
          </p:cNvSpPr>
          <p:nvPr>
            <p:ph type="sldNum" sz="quarter" idx="10"/>
          </p:nvPr>
        </p:nvSpPr>
        <p:spPr/>
        <p:txBody>
          <a:bodyPr/>
          <a:lstStyle/>
          <a:p>
            <a:fld id="{6FCCDFB8-CE1E-4CEA-A9A7-0392F69410F3}" type="slidenum">
              <a:rPr lang="en-US" smtClean="0"/>
              <a:t>18</a:t>
            </a:fld>
            <a:endParaRPr lang="en-US"/>
          </a:p>
        </p:txBody>
      </p:sp>
    </p:spTree>
    <p:extLst>
      <p:ext uri="{BB962C8B-B14F-4D97-AF65-F5344CB8AC3E}">
        <p14:creationId xmlns:p14="http://schemas.microsoft.com/office/powerpoint/2010/main" val="2102517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does this value help you make a business decision?</a:t>
            </a:r>
          </a:p>
          <a:p>
            <a:r>
              <a:rPr lang="en-US" baseline="0" dirty="0"/>
              <a:t>Mathematical calculation makes goodness of architecture determination repeatable and provides objective measure</a:t>
            </a:r>
          </a:p>
        </p:txBody>
      </p:sp>
      <p:sp>
        <p:nvSpPr>
          <p:cNvPr id="4" name="Slide Number Placeholder 3"/>
          <p:cNvSpPr>
            <a:spLocks noGrp="1"/>
          </p:cNvSpPr>
          <p:nvPr>
            <p:ph type="sldNum" sz="quarter" idx="10"/>
          </p:nvPr>
        </p:nvSpPr>
        <p:spPr/>
        <p:txBody>
          <a:bodyPr/>
          <a:lstStyle/>
          <a:p>
            <a:fld id="{6FCCDFB8-CE1E-4CEA-A9A7-0392F69410F3}" type="slidenum">
              <a:rPr lang="en-US" smtClean="0"/>
              <a:t>19</a:t>
            </a:fld>
            <a:endParaRPr lang="en-US"/>
          </a:p>
        </p:txBody>
      </p:sp>
    </p:spTree>
    <p:extLst>
      <p:ext uri="{BB962C8B-B14F-4D97-AF65-F5344CB8AC3E}">
        <p14:creationId xmlns:p14="http://schemas.microsoft.com/office/powerpoint/2010/main" val="52662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 two architectures from demo to show redundancy implying resilience visually which algebraic connectivity value results</a:t>
            </a:r>
            <a:endParaRPr lang="en-US" dirty="0"/>
          </a:p>
          <a:p>
            <a:r>
              <a:rPr lang="en-US" dirty="0"/>
              <a:t>Analyzing robustness</a:t>
            </a:r>
            <a:r>
              <a:rPr lang="en-US" baseline="0" dirty="0"/>
              <a:t> which is a proxy for resilience based on research</a:t>
            </a:r>
            <a:endParaRPr lang="en-US" dirty="0"/>
          </a:p>
        </p:txBody>
      </p:sp>
      <p:sp>
        <p:nvSpPr>
          <p:cNvPr id="4" name="Slide Number Placeholder 3"/>
          <p:cNvSpPr>
            <a:spLocks noGrp="1"/>
          </p:cNvSpPr>
          <p:nvPr>
            <p:ph type="sldNum" sz="quarter" idx="10"/>
          </p:nvPr>
        </p:nvSpPr>
        <p:spPr/>
        <p:txBody>
          <a:bodyPr/>
          <a:lstStyle/>
          <a:p>
            <a:fld id="{FE5E30CA-BC22-4CD6-B957-912D0AD9AA38}" type="slidenum">
              <a:rPr lang="en-US" smtClean="0"/>
              <a:t>20</a:t>
            </a:fld>
            <a:endParaRPr lang="en-US"/>
          </a:p>
        </p:txBody>
      </p:sp>
    </p:spTree>
    <p:extLst>
      <p:ext uri="{BB962C8B-B14F-4D97-AF65-F5344CB8AC3E}">
        <p14:creationId xmlns:p14="http://schemas.microsoft.com/office/powerpoint/2010/main" val="3423912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youtube.com/mitrecorp"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mitre.org/" TargetMode="External"/><Relationship Id="rId2" Type="http://schemas.openxmlformats.org/officeDocument/2006/relationships/hyperlink" Target="http://twitter.com/MITREcorp" TargetMode="External"/><Relationship Id="rId1" Type="http://schemas.openxmlformats.org/officeDocument/2006/relationships/slideMaster" Target="../slideMasters/slideMaster1.xml"/><Relationship Id="rId6" Type="http://schemas.openxmlformats.org/officeDocument/2006/relationships/hyperlink" Target="http://www.linkedin.com/company/mitre" TargetMode="External"/><Relationship Id="rId11" Type="http://schemas.openxmlformats.org/officeDocument/2006/relationships/image" Target="../media/image6.png"/><Relationship Id="rId5" Type="http://schemas.openxmlformats.org/officeDocument/2006/relationships/image" Target="../media/image3.jpeg"/><Relationship Id="rId10" Type="http://schemas.openxmlformats.org/officeDocument/2006/relationships/hyperlink" Target="https://plus.google.com/+MitreOrgFFRDCs/posts" TargetMode="External"/><Relationship Id="rId4" Type="http://schemas.openxmlformats.org/officeDocument/2006/relationships/hyperlink" Target="http://www.facebook.com/MITREcorp" TargetMode="External"/><Relationship Id="rId9"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Text Box 34"/>
          <p:cNvSpPr txBox="1">
            <a:spLocks noChangeArrowheads="1"/>
          </p:cNvSpPr>
          <p:nvPr/>
        </p:nvSpPr>
        <p:spPr bwMode="auto">
          <a:xfrm>
            <a:off x="6314380" y="6533104"/>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a:solidFill>
                  <a:schemeClr val="tx1">
                    <a:lumMod val="50000"/>
                    <a:lumOff val="50000"/>
                  </a:schemeClr>
                </a:solidFill>
                <a:latin typeface="Arial" pitchFamily="34" charset="0"/>
                <a:cs typeface="Arial" pitchFamily="34" charset="0"/>
              </a:rPr>
              <a:t>© 2017</a:t>
            </a:r>
            <a:r>
              <a:rPr lang="en-US" altLang="en-US" sz="800" b="0" baseline="0">
                <a:solidFill>
                  <a:schemeClr val="tx1">
                    <a:lumMod val="50000"/>
                    <a:lumOff val="50000"/>
                  </a:schemeClr>
                </a:solidFill>
                <a:latin typeface="Arial" pitchFamily="34" charset="0"/>
                <a:cs typeface="Arial" pitchFamily="34" charset="0"/>
              </a:rPr>
              <a:t> </a:t>
            </a:r>
            <a:r>
              <a:rPr lang="en-US" altLang="en-US" sz="800" b="0" dirty="0">
                <a:solidFill>
                  <a:schemeClr val="tx1">
                    <a:lumMod val="50000"/>
                    <a:lumOff val="50000"/>
                  </a:schemeClr>
                </a:solidFill>
                <a:latin typeface="Arial" pitchFamily="34" charset="0"/>
                <a:cs typeface="Arial" pitchFamily="34" charset="0"/>
              </a:rPr>
              <a:t>The MITRE Corporation. All </a:t>
            </a:r>
            <a:r>
              <a:rPr lang="en-US" altLang="en-US" sz="800" b="0">
                <a:solidFill>
                  <a:schemeClr val="tx1">
                    <a:lumMod val="50000"/>
                    <a:lumOff val="50000"/>
                  </a:schemeClr>
                </a:solidFill>
                <a:latin typeface="Arial" pitchFamily="34" charset="0"/>
                <a:cs typeface="Arial" pitchFamily="34" charset="0"/>
              </a:rPr>
              <a:t>rights reserved</a:t>
            </a:r>
            <a:r>
              <a:rPr lang="en-US" altLang="en-US" sz="800" b="0" dirty="0">
                <a:solidFill>
                  <a:schemeClr val="tx1">
                    <a:lumMod val="50000"/>
                    <a:lumOff val="50000"/>
                  </a:schemeClr>
                </a:solidFill>
                <a:latin typeface="Arial" pitchFamily="34" charset="0"/>
                <a:cs typeface="Arial" pitchFamily="34" charset="0"/>
              </a:rPr>
              <a:t>.</a:t>
            </a:r>
          </a:p>
        </p:txBody>
      </p:sp>
      <p:sp>
        <p:nvSpPr>
          <p:cNvPr id="8" name="Rectangle 4"/>
          <p:cNvSpPr>
            <a:spLocks noGrp="1" noChangeArrowheads="1"/>
          </p:cNvSpPr>
          <p:nvPr>
            <p:ph type="subTitle" idx="1" hasCustomPrompt="1"/>
          </p:nvPr>
        </p:nvSpPr>
        <p:spPr>
          <a:xfrm>
            <a:off x="783116" y="2568939"/>
            <a:ext cx="4602163" cy="389922"/>
          </a:xfrm>
        </p:spPr>
        <p:txBody>
          <a:bodyPr anchor="ctr"/>
          <a:lstStyle>
            <a:lvl1pPr marL="0" indent="0">
              <a:buFont typeface="Wingdings" pitchFamily="2" charset="2"/>
              <a:buNone/>
              <a:defRPr b="1" spc="0" baseline="0">
                <a:solidFill>
                  <a:schemeClr val="tx2"/>
                </a:solidFill>
                <a:latin typeface="Arial" pitchFamily="34" charset="0"/>
                <a:cs typeface="Arial" pitchFamily="34" charset="0"/>
              </a:defRPr>
            </a:lvl1pPr>
          </a:lstStyle>
          <a:p>
            <a:r>
              <a:rPr lang="en-US" altLang="en-US" dirty="0"/>
              <a:t>Author</a:t>
            </a:r>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a:t>Title here</a:t>
            </a:r>
          </a:p>
        </p:txBody>
      </p:sp>
      <p:sp>
        <p:nvSpPr>
          <p:cNvPr id="10" name="Text Box 27"/>
          <p:cNvSpPr txBox="1">
            <a:spLocks noChangeArrowheads="1"/>
          </p:cNvSpPr>
          <p:nvPr/>
        </p:nvSpPr>
        <p:spPr bwMode="auto">
          <a:xfrm>
            <a:off x="740520" y="6507841"/>
            <a:ext cx="1981200" cy="240707"/>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dirty="0">
                <a:solidFill>
                  <a:schemeClr val="tx1">
                    <a:lumMod val="50000"/>
                    <a:lumOff val="50000"/>
                  </a:schemeClr>
                </a:solidFill>
                <a:latin typeface="Arial" pitchFamily="34" charset="0"/>
              </a:rPr>
              <a:t>JSD 8</a:t>
            </a:r>
          </a:p>
        </p:txBody>
      </p:sp>
      <p:sp>
        <p:nvSpPr>
          <p:cNvPr id="12" name="Rectangle 11"/>
          <p:cNvSpPr/>
          <p:nvPr/>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cxnSp>
        <p:nvCxnSpPr>
          <p:cNvPr id="15" name="Straight Connector 14"/>
          <p:cNvCxnSpPr/>
          <p:nvPr/>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cxnSp>
        <p:nvCxnSpPr>
          <p:cNvPr id="16" name="Straight Connector 15"/>
          <p:cNvCxnSpPr/>
          <p:nvPr/>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
        <p:nvSpPr>
          <p:cNvPr id="11" name="TextBox 10"/>
          <p:cNvSpPr txBox="1"/>
          <p:nvPr/>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a:solidFill>
                  <a:srgbClr val="C1CD23"/>
                </a:solidFill>
                <a:latin typeface="Arial" pitchFamily="34" charset="0"/>
              </a:rPr>
              <a:t>|</a:t>
            </a:r>
            <a:r>
              <a:rPr lang="en-US" sz="100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a:latin typeface="Arial" pitchFamily="34" charset="0"/>
              </a:rPr>
              <a:t> </a:t>
            </a:r>
            <a:r>
              <a:rPr lang="en-US" sz="1000">
                <a:solidFill>
                  <a:srgbClr val="C1CD23"/>
                </a:solidFill>
                <a:latin typeface="Arial" pitchFamily="34" charset="0"/>
              </a:rPr>
              <a:t>|</a:t>
            </a:r>
            <a:r>
              <a:rPr lang="en-US" sz="1000">
                <a:ea typeface="Verdana" pitchFamily="34" charset="0"/>
                <a:cs typeface="Verdana" pitchFamily="34" charset="0"/>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
        <p:nvSpPr>
          <p:cNvPr id="8" name="Text Placeholder 2"/>
          <p:cNvSpPr>
            <a:spLocks noGrp="1"/>
          </p:cNvSpPr>
          <p:nvPr>
            <p:ph idx="1"/>
          </p:nvPr>
        </p:nvSpPr>
        <p:spPr>
          <a:xfrm>
            <a:off x="609600" y="1447800"/>
            <a:ext cx="8229600" cy="4678363"/>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a:t>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2" name="Group 1"/>
          <p:cNvGrpSpPr/>
          <p:nvPr/>
        </p:nvGrpSpPr>
        <p:grpSpPr>
          <a:xfrm>
            <a:off x="0" y="-2"/>
            <a:ext cx="407324" cy="6858002"/>
            <a:chOff x="0" y="-1"/>
            <a:chExt cx="407324" cy="6858001"/>
          </a:xfrm>
        </p:grpSpPr>
        <p:sp>
          <p:nvSpPr>
            <p:cNvPr id="17" name="Rectangle 16"/>
            <p:cNvSpPr/>
            <p:nvPr/>
          </p:nvSpPr>
          <p:spPr bwMode="auto">
            <a:xfrm>
              <a:off x="0" y="-1"/>
              <a:ext cx="407324" cy="3315855"/>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0" y="3537526"/>
              <a:ext cx="407324" cy="3320474"/>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467" y="6509438"/>
            <a:ext cx="670505" cy="243820"/>
          </a:xfrm>
          <a:prstGeom prst="rect">
            <a:avLst/>
          </a:prstGeom>
        </p:spPr>
      </p:pic>
      <p:sp>
        <p:nvSpPr>
          <p:cNvPr id="20" name="TextBox 19"/>
          <p:cNvSpPr txBox="1"/>
          <p:nvPr/>
        </p:nvSpPr>
        <p:spPr>
          <a:xfrm>
            <a:off x="7139704"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a:solidFill>
                  <a:srgbClr val="C1CD23"/>
                </a:solidFill>
                <a:latin typeface="Arial" pitchFamily="34" charset="0"/>
              </a:rPr>
              <a:t>|</a:t>
            </a:r>
            <a:r>
              <a:rPr lang="en-US" sz="100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a:latin typeface="Arial" pitchFamily="34" charset="0"/>
              </a:rPr>
              <a:t> </a:t>
            </a:r>
            <a:r>
              <a:rPr lang="en-US" sz="1000">
                <a:solidFill>
                  <a:srgbClr val="C1CD23"/>
                </a:solidFill>
                <a:latin typeface="Arial" pitchFamily="34" charset="0"/>
              </a:rPr>
              <a:t>|</a:t>
            </a:r>
            <a:r>
              <a:rPr lang="en-US" sz="1000">
                <a:ea typeface="Verdana" pitchFamily="34" charset="0"/>
                <a:cs typeface="Verdana" pitchFamily="34" charset="0"/>
              </a:rPr>
              <a:t> </a:t>
            </a:r>
          </a:p>
        </p:txBody>
      </p:sp>
      <p:grpSp>
        <p:nvGrpSpPr>
          <p:cNvPr id="14" name="Group 13"/>
          <p:cNvGrpSpPr/>
          <p:nvPr/>
        </p:nvGrpSpPr>
        <p:grpSpPr>
          <a:xfrm>
            <a:off x="8735292" y="-1"/>
            <a:ext cx="407324" cy="6858001"/>
            <a:chOff x="0" y="-1"/>
            <a:chExt cx="407324" cy="6858001"/>
          </a:xfrm>
        </p:grpSpPr>
        <p:sp>
          <p:nvSpPr>
            <p:cNvPr id="22" name="Rectangle 21"/>
            <p:cNvSpPr/>
            <p:nvPr/>
          </p:nvSpPr>
          <p:spPr bwMode="auto">
            <a:xfrm>
              <a:off x="0" y="-1"/>
              <a:ext cx="407324" cy="3315855"/>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0" y="3537526"/>
              <a:ext cx="407324" cy="3320474"/>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grpSp>
        <p:nvGrpSpPr>
          <p:cNvPr id="3" name="Group 2"/>
          <p:cNvGrpSpPr/>
          <p:nvPr/>
        </p:nvGrpSpPr>
        <p:grpSpPr>
          <a:xfrm>
            <a:off x="803562" y="2057400"/>
            <a:ext cx="7536873" cy="2743200"/>
            <a:chOff x="685800" y="2057400"/>
            <a:chExt cx="10744200" cy="2743200"/>
          </a:xfrm>
        </p:grpSpPr>
        <p:cxnSp>
          <p:nvCxnSpPr>
            <p:cNvPr id="24" name="Straight Connector 23"/>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6" name="Rectangle 9"/>
          <p:cNvSpPr>
            <a:spLocks noGrp="1" noChangeArrowheads="1"/>
          </p:cNvSpPr>
          <p:nvPr>
            <p:ph type="ctrTitle" sz="quarter" hasCustomPrompt="1"/>
          </p:nvPr>
        </p:nvSpPr>
        <p:spPr>
          <a:xfrm>
            <a:off x="923636" y="2424417"/>
            <a:ext cx="7333674" cy="2013359"/>
          </a:xfrm>
        </p:spPr>
        <p:txBody>
          <a:bodyPr anchor="ctr" anchorCtr="0">
            <a:noAutofit/>
          </a:bodyPr>
          <a:lstStyle>
            <a:lvl1pPr algn="ctr">
              <a:lnSpc>
                <a:spcPts val="4400"/>
              </a:lnSpc>
              <a:defRPr sz="3600" b="1">
                <a:solidFill>
                  <a:schemeClr val="tx2"/>
                </a:solidFill>
                <a:latin typeface="Arial" pitchFamily="34" charset="0"/>
                <a:cs typeface="Times New Roman" pitchFamily="18" charset="0"/>
              </a:defRPr>
            </a:lvl1pPr>
          </a:lstStyle>
          <a:p>
            <a:r>
              <a:rPr lang="en-US" dirty="0"/>
              <a:t>Divider Slide – Section Title here</a:t>
            </a:r>
          </a:p>
        </p:txBody>
      </p:sp>
    </p:spTree>
    <p:extLst>
      <p:ext uri="{BB962C8B-B14F-4D97-AF65-F5344CB8AC3E}">
        <p14:creationId xmlns:p14="http://schemas.microsoft.com/office/powerpoint/2010/main" val="348184138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00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a:t>Click to edit Master title style</a:t>
            </a:r>
          </a:p>
        </p:txBody>
      </p:sp>
    </p:spTree>
    <p:extLst>
      <p:ext uri="{BB962C8B-B14F-4D97-AF65-F5344CB8AC3E}">
        <p14:creationId xmlns:p14="http://schemas.microsoft.com/office/powerpoint/2010/main" val="236666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o title and rule">
    <p:spTree>
      <p:nvGrpSpPr>
        <p:cNvPr id="1" name=""/>
        <p:cNvGrpSpPr/>
        <p:nvPr/>
      </p:nvGrpSpPr>
      <p:grpSpPr>
        <a:xfrm>
          <a:off x="0" y="0"/>
          <a:ext cx="0" cy="0"/>
          <a:chOff x="0" y="0"/>
          <a:chExt cx="0" cy="0"/>
        </a:xfrm>
      </p:grpSpPr>
      <p:sp>
        <p:nvSpPr>
          <p:cNvPr id="2" name="Rectangle 1"/>
          <p:cNvSpPr/>
          <p:nvPr/>
        </p:nvSpPr>
        <p:spPr>
          <a:xfrm>
            <a:off x="552450" y="1133475"/>
            <a:ext cx="8382000" cy="31432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041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slide - large image">
    <p:spTree>
      <p:nvGrpSpPr>
        <p:cNvPr id="1" name=""/>
        <p:cNvGrpSpPr/>
        <p:nvPr/>
      </p:nvGrpSpPr>
      <p:grpSpPr>
        <a:xfrm>
          <a:off x="0" y="0"/>
          <a:ext cx="0" cy="0"/>
          <a:chOff x="0" y="0"/>
          <a:chExt cx="0" cy="0"/>
        </a:xfrm>
      </p:grpSpPr>
      <p:sp>
        <p:nvSpPr>
          <p:cNvPr id="2" name="TextBox 1"/>
          <p:cNvSpPr txBox="1"/>
          <p:nvPr/>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dirty="0">
                <a:solidFill>
                  <a:srgbClr val="C1CD23"/>
                </a:solidFill>
                <a:latin typeface="Arial" pitchFamily="34" charset="0"/>
              </a:rPr>
              <a:t>|</a:t>
            </a:r>
            <a:r>
              <a:rPr lang="en-US" sz="1000" dirty="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dirty="0">
                <a:latin typeface="Arial" pitchFamily="34" charset="0"/>
              </a:rPr>
              <a:t> </a:t>
            </a:r>
            <a:r>
              <a:rPr lang="en-US" sz="1000" dirty="0">
                <a:solidFill>
                  <a:srgbClr val="C1CD23"/>
                </a:solidFill>
                <a:latin typeface="Arial" pitchFamily="34" charset="0"/>
              </a:rPr>
              <a:t>|</a:t>
            </a:r>
            <a:r>
              <a:rPr lang="en-US" sz="1000" dirty="0">
                <a:ea typeface="Verdana" pitchFamily="34" charset="0"/>
                <a:cs typeface="Verdana" pitchFamily="34"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4" name="Rectangle 3"/>
          <p:cNvSpPr/>
          <p:nvPr/>
        </p:nvSpPr>
        <p:spPr>
          <a:xfrm>
            <a:off x="627132" y="6609685"/>
            <a:ext cx="4572000" cy="123111"/>
          </a:xfrm>
          <a:prstGeom prst="rect">
            <a:avLst/>
          </a:prstGeom>
        </p:spPr>
        <p:txBody>
          <a:bodyPr lIns="0" tIns="0" rIns="0" bIns="0">
            <a:spAutoFit/>
          </a:bodyPr>
          <a:lstStyle/>
          <a:p>
            <a:r>
              <a:rPr lang="en-US" altLang="en-US" sz="800">
                <a:solidFill>
                  <a:schemeClr val="tx1">
                    <a:lumMod val="50000"/>
                    <a:lumOff val="50000"/>
                  </a:schemeClr>
                </a:solidFill>
              </a:rPr>
              <a:t>© 2017 The </a:t>
            </a:r>
            <a:r>
              <a:rPr lang="en-US" altLang="en-US" sz="800" dirty="0">
                <a:solidFill>
                  <a:schemeClr val="tx1">
                    <a:lumMod val="50000"/>
                    <a:lumOff val="50000"/>
                  </a:schemeClr>
                </a:solidFill>
              </a:rPr>
              <a:t>MITRE Corporation. All rights reserved. For Internal MITRE Use.</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46074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552450" y="1133475"/>
            <a:ext cx="8382000" cy="31432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p:cNvGrpSpPr/>
          <p:nvPr/>
        </p:nvGrpSpPr>
        <p:grpSpPr>
          <a:xfrm>
            <a:off x="2892387" y="4816914"/>
            <a:ext cx="3732451" cy="687607"/>
            <a:chOff x="2659017" y="4816914"/>
            <a:chExt cx="3732451" cy="687607"/>
          </a:xfrm>
        </p:grpSpPr>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9017" y="4940349"/>
              <a:ext cx="443605" cy="443605"/>
            </a:xfrm>
            <a:prstGeom prst="rect">
              <a:avLst/>
            </a:prstGeom>
          </p:spPr>
        </p:pic>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71" y="4982267"/>
              <a:ext cx="377994" cy="377994"/>
            </a:xfrm>
            <a:prstGeom prst="rect">
              <a:avLst/>
            </a:prstGeom>
          </p:spPr>
        </p:pic>
        <p:pic>
          <p:nvPicPr>
            <p:cNvPr id="6" name="Picture 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0385" y="4959899"/>
              <a:ext cx="1114344" cy="413237"/>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01766" y="4816914"/>
              <a:ext cx="972527" cy="687607"/>
            </a:xfrm>
            <a:prstGeom prst="rect">
              <a:avLst/>
            </a:prstGeom>
          </p:spPr>
        </p:pic>
        <p:pic>
          <p:nvPicPr>
            <p:cNvPr id="8" name="Picture 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05535" y="4973550"/>
              <a:ext cx="385933" cy="385933"/>
            </a:xfrm>
            <a:prstGeom prst="rect">
              <a:avLst/>
            </a:prstGeom>
          </p:spPr>
        </p:pic>
      </p:grpSp>
      <p:sp>
        <p:nvSpPr>
          <p:cNvPr id="9" name="TextBox 8"/>
          <p:cNvSpPr txBox="1"/>
          <p:nvPr/>
        </p:nvSpPr>
        <p:spPr>
          <a:xfrm>
            <a:off x="1866123" y="2453953"/>
            <a:ext cx="5784978" cy="2277547"/>
          </a:xfrm>
          <a:prstGeom prst="rect">
            <a:avLst/>
          </a:prstGeom>
          <a:noFill/>
        </p:spPr>
        <p:txBody>
          <a:bodyPr wrap="square" rtlCol="0">
            <a:spAutoFit/>
          </a:bodyPr>
          <a:lstStyle/>
          <a:p>
            <a:pPr algn="ctr">
              <a:spcAft>
                <a:spcPts val="600"/>
              </a:spcAft>
            </a:pPr>
            <a:r>
              <a:rPr lang="en-US" sz="1600" dirty="0">
                <a:solidFill>
                  <a:schemeClr val="tx1">
                    <a:lumMod val="50000"/>
                    <a:lumOff val="50000"/>
                  </a:schemeClr>
                </a:solidFill>
              </a:rPr>
              <a:t>MITRE is a not-for-profit organization whose sole focus is to operate federally funded research and development centers, or FFRDCs. Independent and objective, we take on some of our nation's—and the world’s—most critical challenges and provide innovative, practical solutions.</a:t>
            </a:r>
          </a:p>
          <a:p>
            <a:pPr marL="0" lvl="1" algn="ctr">
              <a:spcAft>
                <a:spcPts val="600"/>
              </a:spcAft>
            </a:pPr>
            <a:r>
              <a:rPr lang="en-US" dirty="0">
                <a:solidFill>
                  <a:schemeClr val="tx1">
                    <a:lumMod val="50000"/>
                    <a:lumOff val="50000"/>
                  </a:schemeClr>
                </a:solidFill>
              </a:rPr>
              <a:t>Learn and share more about MITRE, FFRDCs,</a:t>
            </a:r>
            <a:br>
              <a:rPr lang="en-US" dirty="0">
                <a:solidFill>
                  <a:schemeClr val="tx1">
                    <a:lumMod val="50000"/>
                    <a:lumOff val="50000"/>
                  </a:schemeClr>
                </a:solidFill>
              </a:rPr>
            </a:br>
            <a:r>
              <a:rPr lang="en-US" dirty="0">
                <a:solidFill>
                  <a:schemeClr val="tx1">
                    <a:lumMod val="50000"/>
                    <a:lumOff val="50000"/>
                  </a:schemeClr>
                </a:solidFill>
              </a:rPr>
              <a:t>and our unique value at </a:t>
            </a:r>
            <a:r>
              <a:rPr lang="en-US" u="sng" dirty="0">
                <a:solidFill>
                  <a:schemeClr val="tx1">
                    <a:lumMod val="50000"/>
                    <a:lumOff val="50000"/>
                  </a:schemeClr>
                </a:solidFill>
                <a:hlinkClick r:id="rId12"/>
              </a:rPr>
              <a:t>www.mitre.org</a:t>
            </a:r>
            <a:r>
              <a:rPr lang="en-US" dirty="0">
                <a:solidFill>
                  <a:schemeClr val="tx1">
                    <a:lumMod val="50000"/>
                    <a:lumOff val="50000"/>
                  </a:schemeClr>
                </a:solidFill>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93878" y="1352972"/>
            <a:ext cx="1729468" cy="791415"/>
          </a:xfrm>
          <a:prstGeom prst="rect">
            <a:avLst/>
          </a:prstGeom>
        </p:spPr>
      </p:pic>
    </p:spTree>
    <p:extLst>
      <p:ext uri="{BB962C8B-B14F-4D97-AF65-F5344CB8AC3E}">
        <p14:creationId xmlns:p14="http://schemas.microsoft.com/office/powerpoint/2010/main" val="305734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447800"/>
            <a:ext cx="8229600" cy="46783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p:nvCxnSpPr>
        <p:spPr bwMode="auto">
          <a:xfrm>
            <a:off x="618308" y="1295400"/>
            <a:ext cx="8220892"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407324"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Rectangle 10"/>
          <p:cNvSpPr/>
          <p:nvPr/>
        </p:nvSpPr>
        <p:spPr bwMode="auto">
          <a:xfrm>
            <a:off x="0"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13" name="TextBox 12"/>
          <p:cNvSpPr txBox="1"/>
          <p:nvPr/>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a:solidFill>
                  <a:srgbClr val="C1CD23"/>
                </a:solidFill>
                <a:latin typeface="Arial" pitchFamily="34" charset="0"/>
              </a:rPr>
              <a:t>|</a:t>
            </a:r>
            <a:r>
              <a:rPr lang="en-US" sz="100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a:latin typeface="Arial" pitchFamily="34" charset="0"/>
              </a:rPr>
              <a:t> </a:t>
            </a:r>
            <a:r>
              <a:rPr lang="en-US" sz="1000">
                <a:solidFill>
                  <a:srgbClr val="C1CD23"/>
                </a:solidFill>
                <a:latin typeface="Arial" pitchFamily="34" charset="0"/>
              </a:rPr>
              <a:t>|</a:t>
            </a:r>
            <a:r>
              <a:rPr lang="en-US" sz="1000">
                <a:ea typeface="Verdana" pitchFamily="34" charset="0"/>
                <a:cs typeface="Verdana" pitchFamily="34" charset="0"/>
              </a:rPr>
              <a:t> </a:t>
            </a:r>
          </a:p>
        </p:txBody>
      </p:sp>
      <p:sp>
        <p:nvSpPr>
          <p:cNvPr id="4" name="Rectangle 3"/>
          <p:cNvSpPr/>
          <p:nvPr/>
        </p:nvSpPr>
        <p:spPr>
          <a:xfrm>
            <a:off x="627132" y="6609685"/>
            <a:ext cx="4572000" cy="123111"/>
          </a:xfrm>
          <a:prstGeom prst="rect">
            <a:avLst/>
          </a:prstGeom>
        </p:spPr>
        <p:txBody>
          <a:bodyPr lIns="0" tIns="0" rIns="0" bIns="0">
            <a:spAutoFit/>
          </a:bodyPr>
          <a:lstStyle/>
          <a:p>
            <a:r>
              <a:rPr lang="en-US" altLang="en-US" sz="800" dirty="0">
                <a:solidFill>
                  <a:schemeClr val="tx1">
                    <a:lumMod val="50000"/>
                    <a:lumOff val="50000"/>
                  </a:schemeClr>
                </a:solidFill>
              </a:rPr>
              <a:t>© 2017 The MITRE Corporation. All rights reserved. JSD 8</a:t>
            </a:r>
            <a:endParaRPr lang="en-US" sz="80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4" r:id="rId5"/>
    <p:sldLayoutId id="2147483655" r:id="rId6"/>
    <p:sldLayoutId id="2147483662" r:id="rId7"/>
    <p:sldLayoutId id="2147483661" r:id="rId8"/>
    <p:sldLayoutId id="2147483660" r:id="rId9"/>
  </p:sldLayoutIdLst>
  <p:hf hdr="0" dt="0"/>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4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ieeexplore.ieee.org/stamp/stamp.jsp?tp=&amp;arnumber=7106435&amp;isnumber=710643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83116" y="2568938"/>
            <a:ext cx="4602163" cy="1145105"/>
          </a:xfrm>
        </p:spPr>
        <p:txBody>
          <a:bodyPr/>
          <a:lstStyle/>
          <a:p>
            <a:r>
              <a:rPr lang="en-US" dirty="0"/>
              <a:t>Laura Antul</a:t>
            </a:r>
          </a:p>
          <a:p>
            <a:r>
              <a:rPr lang="en-US" dirty="0"/>
              <a:t>Judith Dahmann</a:t>
            </a:r>
          </a:p>
        </p:txBody>
      </p:sp>
      <p:sp>
        <p:nvSpPr>
          <p:cNvPr id="3" name="Title 2"/>
          <p:cNvSpPr>
            <a:spLocks noGrp="1"/>
          </p:cNvSpPr>
          <p:nvPr>
            <p:ph type="ctrTitle" sz="quarter"/>
          </p:nvPr>
        </p:nvSpPr>
        <p:spPr>
          <a:xfrm>
            <a:off x="757145" y="368932"/>
            <a:ext cx="7943509" cy="1981200"/>
          </a:xfrm>
        </p:spPr>
        <p:txBody>
          <a:bodyPr/>
          <a:lstStyle/>
          <a:p>
            <a:r>
              <a:rPr lang="en-US" dirty="0"/>
              <a:t>Systems of Systems-  Engineering and Mathematics</a:t>
            </a:r>
          </a:p>
        </p:txBody>
      </p:sp>
    </p:spTree>
    <p:extLst>
      <p:ext uri="{BB962C8B-B14F-4D97-AF65-F5344CB8AC3E}">
        <p14:creationId xmlns:p14="http://schemas.microsoft.com/office/powerpoint/2010/main" val="3471013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MITRE: Overview of </a:t>
            </a:r>
            <a:r>
              <a:rPr lang="en-US" dirty="0" err="1"/>
              <a:t>SoS</a:t>
            </a:r>
            <a:r>
              <a:rPr lang="en-US" dirty="0"/>
              <a:t> (cont.)</a:t>
            </a:r>
          </a:p>
        </p:txBody>
      </p:sp>
      <p:sp>
        <p:nvSpPr>
          <p:cNvPr id="3" name="Content Placeholder 2"/>
          <p:cNvSpPr>
            <a:spLocks noGrp="1"/>
          </p:cNvSpPr>
          <p:nvPr>
            <p:ph sz="half" idx="1"/>
          </p:nvPr>
        </p:nvSpPr>
        <p:spPr/>
        <p:txBody>
          <a:bodyPr/>
          <a:lstStyle/>
          <a:p>
            <a:r>
              <a:rPr lang="en-US" sz="1900" dirty="0"/>
              <a:t>Characteristics [5]</a:t>
            </a:r>
          </a:p>
          <a:p>
            <a:pPr lvl="1"/>
            <a:r>
              <a:rPr lang="en-US" sz="1900" dirty="0"/>
              <a:t>Operational independence of constituent systems</a:t>
            </a:r>
          </a:p>
          <a:p>
            <a:pPr lvl="1"/>
            <a:r>
              <a:rPr lang="en-US" sz="1900" dirty="0"/>
              <a:t>Managerial independence of constituent systems</a:t>
            </a:r>
          </a:p>
          <a:p>
            <a:pPr lvl="1"/>
            <a:r>
              <a:rPr lang="en-US" sz="1900" dirty="0"/>
              <a:t>Geographical distribution</a:t>
            </a:r>
          </a:p>
          <a:p>
            <a:pPr lvl="1"/>
            <a:r>
              <a:rPr lang="en-US" sz="1900" dirty="0"/>
              <a:t>Evolutionary development</a:t>
            </a:r>
          </a:p>
          <a:p>
            <a:pPr lvl="1"/>
            <a:r>
              <a:rPr lang="en-US" sz="1900" dirty="0"/>
              <a:t>Emergent behavior</a:t>
            </a:r>
          </a:p>
          <a:p>
            <a:r>
              <a:rPr lang="en-US" sz="1900" dirty="0"/>
              <a:t>Type [6]</a:t>
            </a:r>
          </a:p>
          <a:p>
            <a:pPr lvl="1"/>
            <a:r>
              <a:rPr lang="en-US" sz="1900" dirty="0"/>
              <a:t>Directed</a:t>
            </a:r>
          </a:p>
          <a:p>
            <a:pPr lvl="1"/>
            <a:r>
              <a:rPr lang="en-US" sz="1900" dirty="0"/>
              <a:t>Acknowledged</a:t>
            </a:r>
          </a:p>
          <a:p>
            <a:pPr lvl="1"/>
            <a:r>
              <a:rPr lang="en-US" sz="1900" dirty="0"/>
              <a:t>Collaborative</a:t>
            </a:r>
          </a:p>
          <a:p>
            <a:pPr lvl="1"/>
            <a:r>
              <a:rPr lang="en-US" sz="1900" dirty="0"/>
              <a:t>Virtual</a:t>
            </a:r>
          </a:p>
          <a:p>
            <a:pPr lvl="1">
              <a:lnSpc>
                <a:spcPct val="150000"/>
              </a:lnSpc>
            </a:pPr>
            <a:endParaRPr lang="en-US" dirty="0"/>
          </a:p>
        </p:txBody>
      </p:sp>
      <p:pic>
        <p:nvPicPr>
          <p:cNvPr id="5" name="Content Placeholder 3"/>
          <p:cNvPicPr>
            <a:picLocks noGrp="1" noChangeAspect="1"/>
          </p:cNvPicPr>
          <p:nvPr>
            <p:ph sz="half" idx="2"/>
          </p:nvPr>
        </p:nvPicPr>
        <p:blipFill>
          <a:blip r:embed="rId3"/>
          <a:stretch>
            <a:fillRect/>
          </a:stretch>
        </p:blipFill>
        <p:spPr>
          <a:xfrm>
            <a:off x="4776537" y="1990540"/>
            <a:ext cx="3817453" cy="3542083"/>
          </a:xfrm>
          <a:prstGeom prst="rect">
            <a:avLst/>
          </a:prstGeom>
        </p:spPr>
      </p:pic>
      <p:sp>
        <p:nvSpPr>
          <p:cNvPr id="4" name="Rectangle 3"/>
          <p:cNvSpPr/>
          <p:nvPr/>
        </p:nvSpPr>
        <p:spPr>
          <a:xfrm>
            <a:off x="440589" y="6087269"/>
            <a:ext cx="8617686" cy="784830"/>
          </a:xfrm>
          <a:prstGeom prst="rect">
            <a:avLst/>
          </a:prstGeom>
        </p:spPr>
        <p:txBody>
          <a:bodyPr wrap="square">
            <a:spAutoFit/>
          </a:bodyPr>
          <a:lstStyle/>
          <a:p>
            <a:r>
              <a:rPr lang="en-US" sz="900" dirty="0"/>
              <a:t>[5]Maier, M. (1998); "Architecting Principles for Systems-of-Systems"; Systems Engineering, Vol. 1, No. 4 (pp 267-284).</a:t>
            </a:r>
          </a:p>
          <a:p>
            <a:r>
              <a:rPr lang="en-US" sz="900" dirty="0"/>
              <a:t>[6]ISO/IEC/IEEE International Standard - Systems and software engineering -- System life cycle processes," in </a:t>
            </a:r>
            <a:r>
              <a:rPr lang="en-US" sz="900" i="1" dirty="0"/>
              <a:t>ISO/IEC/IEEE 15288 First edition 2015-05-15</a:t>
            </a:r>
            <a:r>
              <a:rPr lang="en-US" sz="900" dirty="0"/>
              <a:t> , vol., no., pp.1-118, May 15 2015</a:t>
            </a:r>
            <a:br>
              <a:rPr lang="en-US" sz="900" dirty="0"/>
            </a:br>
            <a:r>
              <a:rPr lang="en-US" sz="900" dirty="0" err="1"/>
              <a:t>doi</a:t>
            </a:r>
            <a:r>
              <a:rPr lang="en-US" sz="900" dirty="0"/>
              <a:t>: 10.1109/IEEESTD.2015.7106435</a:t>
            </a:r>
            <a:br>
              <a:rPr lang="en-US" sz="900" dirty="0"/>
            </a:br>
            <a:r>
              <a:rPr lang="en-US" sz="900" dirty="0"/>
              <a:t>URL: </a:t>
            </a:r>
            <a:r>
              <a:rPr lang="en-US" sz="900" dirty="0">
                <a:hlinkClick r:id="rId4"/>
              </a:rPr>
              <a:t>http://ieeexplore.ieee.org/stamp/stamp.jsp?tp=&amp;arnumber=7106435&amp;isnumber=7106434</a:t>
            </a:r>
            <a:endParaRPr lang="en-US" sz="900" dirty="0"/>
          </a:p>
        </p:txBody>
      </p:sp>
    </p:spTree>
    <p:extLst>
      <p:ext uri="{BB962C8B-B14F-4D97-AF65-F5344CB8AC3E}">
        <p14:creationId xmlns:p14="http://schemas.microsoft.com/office/powerpoint/2010/main" val="127012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MITRE: Overview of </a:t>
            </a:r>
            <a:r>
              <a:rPr lang="en-US" dirty="0" err="1"/>
              <a:t>SoS</a:t>
            </a:r>
            <a:r>
              <a:rPr lang="en-US" dirty="0"/>
              <a:t> (cont.)</a:t>
            </a:r>
          </a:p>
        </p:txBody>
      </p:sp>
      <p:sp>
        <p:nvSpPr>
          <p:cNvPr id="3" name="Content Placeholder 2"/>
          <p:cNvSpPr>
            <a:spLocks noGrp="1"/>
          </p:cNvSpPr>
          <p:nvPr>
            <p:ph sz="half" idx="1"/>
          </p:nvPr>
        </p:nvSpPr>
        <p:spPr/>
        <p:txBody>
          <a:bodyPr/>
          <a:lstStyle/>
          <a:p>
            <a:pPr>
              <a:lnSpc>
                <a:spcPct val="150000"/>
              </a:lnSpc>
            </a:pPr>
            <a:r>
              <a:rPr lang="en-US" dirty="0"/>
              <a:t>Scope [7]</a:t>
            </a:r>
          </a:p>
          <a:p>
            <a:pPr lvl="1">
              <a:lnSpc>
                <a:spcPct val="150000"/>
              </a:lnSpc>
            </a:pPr>
            <a:r>
              <a:rPr lang="en-US" dirty="0"/>
              <a:t>Technical</a:t>
            </a:r>
          </a:p>
          <a:p>
            <a:pPr lvl="1">
              <a:lnSpc>
                <a:spcPct val="150000"/>
              </a:lnSpc>
            </a:pPr>
            <a:r>
              <a:rPr lang="en-US" dirty="0"/>
              <a:t>Socio-Technical</a:t>
            </a:r>
          </a:p>
          <a:p>
            <a:pPr lvl="1">
              <a:lnSpc>
                <a:spcPct val="150000"/>
              </a:lnSpc>
            </a:pPr>
            <a:r>
              <a:rPr lang="en-US" dirty="0"/>
              <a:t>Enterprise</a:t>
            </a:r>
          </a:p>
          <a:p>
            <a:pPr>
              <a:lnSpc>
                <a:spcPct val="150000"/>
              </a:lnSpc>
            </a:pPr>
            <a:r>
              <a:rPr lang="en-US" dirty="0"/>
              <a:t>Domain [7]</a:t>
            </a:r>
          </a:p>
          <a:p>
            <a:pPr lvl="1">
              <a:lnSpc>
                <a:spcPct val="150000"/>
              </a:lnSpc>
            </a:pPr>
            <a:r>
              <a:rPr lang="en-US" dirty="0"/>
              <a:t>Mission</a:t>
            </a:r>
          </a:p>
          <a:p>
            <a:pPr lvl="1">
              <a:lnSpc>
                <a:spcPct val="150000"/>
              </a:lnSpc>
            </a:pPr>
            <a:r>
              <a:rPr lang="en-US" dirty="0"/>
              <a:t>Platform</a:t>
            </a:r>
          </a:p>
          <a:p>
            <a:pPr lvl="1">
              <a:lnSpc>
                <a:spcPct val="150000"/>
              </a:lnSpc>
            </a:pPr>
            <a:r>
              <a:rPr lang="en-US" dirty="0"/>
              <a:t>Information Technology</a:t>
            </a:r>
          </a:p>
        </p:txBody>
      </p:sp>
      <p:pic>
        <p:nvPicPr>
          <p:cNvPr id="8" name="Picture 7"/>
          <p:cNvPicPr>
            <a:picLocks noChangeAspect="1"/>
          </p:cNvPicPr>
          <p:nvPr/>
        </p:nvPicPr>
        <p:blipFill>
          <a:blip r:embed="rId2"/>
          <a:stretch>
            <a:fillRect/>
          </a:stretch>
        </p:blipFill>
        <p:spPr>
          <a:xfrm>
            <a:off x="4437513" y="4329552"/>
            <a:ext cx="4035902" cy="2192190"/>
          </a:xfrm>
          <a:prstGeom prst="rect">
            <a:avLst/>
          </a:prstGeom>
        </p:spPr>
      </p:pic>
      <p:pic>
        <p:nvPicPr>
          <p:cNvPr id="4" name="Picture 3"/>
          <p:cNvPicPr>
            <a:picLocks noChangeAspect="1"/>
          </p:cNvPicPr>
          <p:nvPr/>
        </p:nvPicPr>
        <p:blipFill>
          <a:blip r:embed="rId3"/>
          <a:stretch>
            <a:fillRect/>
          </a:stretch>
        </p:blipFill>
        <p:spPr>
          <a:xfrm>
            <a:off x="4437514" y="1587933"/>
            <a:ext cx="4401686" cy="2652282"/>
          </a:xfrm>
          <a:prstGeom prst="rect">
            <a:avLst/>
          </a:prstGeom>
        </p:spPr>
      </p:pic>
      <p:sp>
        <p:nvSpPr>
          <p:cNvPr id="5" name="TextBox 4"/>
          <p:cNvSpPr txBox="1"/>
          <p:nvPr/>
        </p:nvSpPr>
        <p:spPr>
          <a:xfrm>
            <a:off x="4542855" y="1329319"/>
            <a:ext cx="3825217" cy="338554"/>
          </a:xfrm>
          <a:prstGeom prst="rect">
            <a:avLst/>
          </a:prstGeom>
          <a:noFill/>
        </p:spPr>
        <p:txBody>
          <a:bodyPr wrap="square" rtlCol="0">
            <a:spAutoFit/>
          </a:bodyPr>
          <a:lstStyle/>
          <a:p>
            <a:pPr>
              <a:spcAft>
                <a:spcPts val="600"/>
              </a:spcAft>
            </a:pPr>
            <a:r>
              <a:rPr lang="en-US" sz="1600" b="1" dirty="0">
                <a:ea typeface="Verdana" pitchFamily="34" charset="0"/>
                <a:cs typeface="Verdana" pitchFamily="34" charset="0"/>
              </a:rPr>
              <a:t>Socio-Technical (Disaster Response)</a:t>
            </a:r>
          </a:p>
        </p:txBody>
      </p:sp>
      <p:sp>
        <p:nvSpPr>
          <p:cNvPr id="9" name="Rectangle 8"/>
          <p:cNvSpPr/>
          <p:nvPr/>
        </p:nvSpPr>
        <p:spPr>
          <a:xfrm>
            <a:off x="609600" y="6338687"/>
            <a:ext cx="8409709" cy="261610"/>
          </a:xfrm>
          <a:prstGeom prst="rect">
            <a:avLst/>
          </a:prstGeom>
        </p:spPr>
        <p:txBody>
          <a:bodyPr wrap="square">
            <a:spAutoFit/>
          </a:bodyPr>
          <a:lstStyle/>
          <a:p>
            <a:r>
              <a:rPr lang="en-US" sz="1100" dirty="0"/>
              <a:t>[7]NATO STO, "System of Systems Characterization and Types", NATO STO, 2015.</a:t>
            </a:r>
          </a:p>
        </p:txBody>
      </p:sp>
    </p:spTree>
    <p:extLst>
      <p:ext uri="{BB962C8B-B14F-4D97-AF65-F5344CB8AC3E}">
        <p14:creationId xmlns:p14="http://schemas.microsoft.com/office/powerpoint/2010/main" val="1869423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MITRE: Am I dealing with a </a:t>
            </a:r>
            <a:r>
              <a:rPr lang="en-US" dirty="0" err="1"/>
              <a:t>SoS</a:t>
            </a:r>
            <a:r>
              <a:rPr lang="en-US" dirty="0"/>
              <a:t>?</a:t>
            </a:r>
          </a:p>
        </p:txBody>
      </p:sp>
      <p:sp>
        <p:nvSpPr>
          <p:cNvPr id="3" name="Content Placeholder 2"/>
          <p:cNvSpPr>
            <a:spLocks noGrp="1"/>
          </p:cNvSpPr>
          <p:nvPr>
            <p:ph sz="half" idx="1"/>
          </p:nvPr>
        </p:nvSpPr>
        <p:spPr>
          <a:xfrm>
            <a:off x="609599" y="1498596"/>
            <a:ext cx="4612105" cy="4525963"/>
          </a:xfrm>
        </p:spPr>
        <p:txBody>
          <a:bodyPr/>
          <a:lstStyle/>
          <a:p>
            <a:r>
              <a:rPr lang="en-US" dirty="0"/>
              <a:t>Challenges</a:t>
            </a:r>
          </a:p>
          <a:p>
            <a:pPr lvl="1"/>
            <a:r>
              <a:rPr lang="en-US" dirty="0" err="1"/>
              <a:t>SoS</a:t>
            </a:r>
            <a:r>
              <a:rPr lang="en-US" dirty="0"/>
              <a:t> Authorities</a:t>
            </a:r>
          </a:p>
          <a:p>
            <a:pPr lvl="1"/>
            <a:r>
              <a:rPr lang="en-US" dirty="0"/>
              <a:t>Leadership</a:t>
            </a:r>
          </a:p>
          <a:p>
            <a:pPr lvl="1"/>
            <a:r>
              <a:rPr lang="en-US" dirty="0"/>
              <a:t>Constituent Systems’ Perspectives</a:t>
            </a:r>
          </a:p>
          <a:p>
            <a:pPr lvl="1"/>
            <a:r>
              <a:rPr lang="en-US" dirty="0"/>
              <a:t>Capabilities and Requirements</a:t>
            </a:r>
          </a:p>
          <a:p>
            <a:pPr marL="0" indent="0">
              <a:buNone/>
            </a:pPr>
            <a:endParaRPr lang="en-US" dirty="0"/>
          </a:p>
        </p:txBody>
      </p:sp>
      <p:pic>
        <p:nvPicPr>
          <p:cNvPr id="5" name="Content Placeholder 4"/>
          <p:cNvPicPr>
            <a:picLocks noGrp="1" noChangeAspect="1"/>
          </p:cNvPicPr>
          <p:nvPr>
            <p:ph sz="half" idx="2"/>
          </p:nvPr>
        </p:nvPicPr>
        <p:blipFill>
          <a:blip r:embed="rId3"/>
          <a:stretch>
            <a:fillRect/>
          </a:stretch>
        </p:blipFill>
        <p:spPr>
          <a:xfrm>
            <a:off x="1092869" y="3710396"/>
            <a:ext cx="7263062" cy="2669759"/>
          </a:xfrm>
          <a:prstGeom prst="rect">
            <a:avLst/>
          </a:prstGeom>
        </p:spPr>
      </p:pic>
      <p:sp>
        <p:nvSpPr>
          <p:cNvPr id="6" name="Content Placeholder 2"/>
          <p:cNvSpPr txBox="1">
            <a:spLocks/>
          </p:cNvSpPr>
          <p:nvPr/>
        </p:nvSpPr>
        <p:spPr>
          <a:xfrm>
            <a:off x="4932946" y="1760810"/>
            <a:ext cx="4211054" cy="4525963"/>
          </a:xfrm>
          <a:prstGeom prst="rect">
            <a:avLst/>
          </a:prstGeom>
        </p:spPr>
        <p:txBody>
          <a:bodyPr vert="horz" lIns="91440" tIns="45720" rIns="91440" bIns="45720" rtlCol="0">
            <a:no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r>
              <a:rPr lang="en-US" dirty="0"/>
              <a:t>Autonomy, Interdependencies, and Emergence</a:t>
            </a:r>
          </a:p>
          <a:p>
            <a:pPr lvl="1"/>
            <a:r>
              <a:rPr lang="en-US" dirty="0"/>
              <a:t>Testing, Validation and Learning</a:t>
            </a:r>
          </a:p>
          <a:p>
            <a:pPr lvl="1"/>
            <a:r>
              <a:rPr lang="en-US" dirty="0" err="1"/>
              <a:t>SoS</a:t>
            </a:r>
            <a:r>
              <a:rPr lang="en-US" dirty="0"/>
              <a:t> Principles</a:t>
            </a:r>
          </a:p>
          <a:p>
            <a:pPr marL="0" indent="0">
              <a:buFont typeface="Wingdings" pitchFamily="2" charset="2"/>
              <a:buNone/>
            </a:pPr>
            <a:endParaRPr lang="en-US" dirty="0"/>
          </a:p>
        </p:txBody>
      </p:sp>
    </p:spTree>
    <p:extLst>
      <p:ext uri="{BB962C8B-B14F-4D97-AF65-F5344CB8AC3E}">
        <p14:creationId xmlns:p14="http://schemas.microsoft.com/office/powerpoint/2010/main" val="155705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MITRE: Understanding SOP</a:t>
            </a:r>
          </a:p>
        </p:txBody>
      </p:sp>
      <p:sp>
        <p:nvSpPr>
          <p:cNvPr id="3" name="Content Placeholder 2"/>
          <p:cNvSpPr>
            <a:spLocks noGrp="1"/>
          </p:cNvSpPr>
          <p:nvPr>
            <p:ph sz="half" idx="1"/>
          </p:nvPr>
        </p:nvSpPr>
        <p:spPr>
          <a:xfrm>
            <a:off x="609599" y="1498596"/>
            <a:ext cx="8229601" cy="4525963"/>
          </a:xfrm>
        </p:spPr>
        <p:txBody>
          <a:bodyPr/>
          <a:lstStyle/>
          <a:p>
            <a:pPr marL="231775" lvl="1" indent="-231775">
              <a:lnSpc>
                <a:spcPct val="150000"/>
              </a:lnSpc>
              <a:buSzPct val="120000"/>
              <a:buFont typeface="Wingdings" pitchFamily="2" charset="2"/>
              <a:buChar char="§"/>
            </a:pPr>
            <a:r>
              <a:rPr lang="en-US" b="1" dirty="0"/>
              <a:t>Acknowledged </a:t>
            </a:r>
            <a:r>
              <a:rPr lang="en-US" b="1" dirty="0" err="1"/>
              <a:t>SoS</a:t>
            </a:r>
            <a:r>
              <a:rPr lang="en-US" b="1" dirty="0"/>
              <a:t> in the DoD [8]</a:t>
            </a:r>
          </a:p>
          <a:p>
            <a:pPr lvl="1">
              <a:lnSpc>
                <a:spcPct val="150000"/>
              </a:lnSpc>
            </a:pPr>
            <a:r>
              <a:rPr lang="en-US" sz="1800" dirty="0"/>
              <a:t>Come into existence when something occurs that is important enough to trigger recognition of the </a:t>
            </a:r>
            <a:r>
              <a:rPr lang="en-US" sz="1800" dirty="0" err="1"/>
              <a:t>SoS</a:t>
            </a:r>
            <a:r>
              <a:rPr lang="en-US" sz="1800" dirty="0"/>
              <a:t> and bring into play management and governance processes which cut across established individual systems boundaries. </a:t>
            </a:r>
          </a:p>
        </p:txBody>
      </p:sp>
      <p:pic>
        <p:nvPicPr>
          <p:cNvPr id="7" name="Picture 6"/>
          <p:cNvPicPr>
            <a:picLocks noChangeAspect="1"/>
          </p:cNvPicPr>
          <p:nvPr/>
        </p:nvPicPr>
        <p:blipFill>
          <a:blip r:embed="rId2"/>
          <a:stretch>
            <a:fillRect/>
          </a:stretch>
        </p:blipFill>
        <p:spPr>
          <a:xfrm>
            <a:off x="1206153" y="3904451"/>
            <a:ext cx="7360173" cy="2120108"/>
          </a:xfrm>
          <a:prstGeom prst="rect">
            <a:avLst/>
          </a:prstGeom>
        </p:spPr>
      </p:pic>
      <p:sp>
        <p:nvSpPr>
          <p:cNvPr id="4" name="Rectangle 3"/>
          <p:cNvSpPr/>
          <p:nvPr/>
        </p:nvSpPr>
        <p:spPr>
          <a:xfrm>
            <a:off x="695324" y="6080073"/>
            <a:ext cx="7400925" cy="707886"/>
          </a:xfrm>
          <a:prstGeom prst="rect">
            <a:avLst/>
          </a:prstGeom>
        </p:spPr>
        <p:txBody>
          <a:bodyPr wrap="square">
            <a:spAutoFit/>
          </a:bodyPr>
          <a:lstStyle/>
          <a:p>
            <a:r>
              <a:rPr lang="en-US" sz="800" dirty="0"/>
              <a:t>[8]J. S. Dahmann and K. J. Baldwin, "Understanding the Current State of US Defense Systems of Systems and the Implications for Systems Engineering," </a:t>
            </a:r>
            <a:r>
              <a:rPr lang="en-US" sz="800" i="1" dirty="0"/>
              <a:t>2008 2nd Annual IEEE Systems Conference</a:t>
            </a:r>
            <a:r>
              <a:rPr lang="en-US" sz="800" dirty="0"/>
              <a:t>, Montreal, Que., 2008, pp. 1-7.</a:t>
            </a:r>
            <a:br>
              <a:rPr lang="en-US" sz="800" dirty="0"/>
            </a:br>
            <a:r>
              <a:rPr lang="en-US" sz="800" dirty="0" err="1"/>
              <a:t>doi</a:t>
            </a:r>
            <a:r>
              <a:rPr lang="en-US" sz="800" dirty="0"/>
              <a:t>: 10.1109/SYSTEMS.2008.4518994</a:t>
            </a:r>
          </a:p>
          <a:p>
            <a:r>
              <a:rPr lang="en-US" sz="800" dirty="0"/>
              <a:t>[9] Office of the Under Secretary of Defense for Acquisition, Technology and Logistics (OUSD AT&amp;L) 2008. Systems of Systems </a:t>
            </a:r>
            <a:r>
              <a:rPr lang="en-US" sz="800" dirty="0" err="1"/>
              <a:t>Systems</a:t>
            </a:r>
            <a:r>
              <a:rPr lang="en-US" sz="800" dirty="0"/>
              <a:t> Engineering Guide: Considerations for Systems Engineering in a System of Systems Environment, Washington, DC: Pentagon, (forthcoming).</a:t>
            </a:r>
          </a:p>
        </p:txBody>
      </p:sp>
    </p:spTree>
    <p:extLst>
      <p:ext uri="{BB962C8B-B14F-4D97-AF65-F5344CB8AC3E}">
        <p14:creationId xmlns:p14="http://schemas.microsoft.com/office/powerpoint/2010/main" val="69343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MITRE: Implementer View </a:t>
            </a:r>
            <a:r>
              <a:rPr lang="en-US" dirty="0" err="1"/>
              <a:t>SoSE</a:t>
            </a:r>
            <a:r>
              <a:rPr lang="en-US" dirty="0"/>
              <a:t> </a:t>
            </a:r>
          </a:p>
        </p:txBody>
      </p:sp>
      <p:sp>
        <p:nvSpPr>
          <p:cNvPr id="3" name="Content Placeholder 2"/>
          <p:cNvSpPr>
            <a:spLocks noGrp="1"/>
          </p:cNvSpPr>
          <p:nvPr>
            <p:ph sz="half" idx="1"/>
          </p:nvPr>
        </p:nvSpPr>
        <p:spPr>
          <a:xfrm>
            <a:off x="609600" y="1498596"/>
            <a:ext cx="8316286" cy="4525963"/>
          </a:xfrm>
        </p:spPr>
        <p:txBody>
          <a:bodyPr/>
          <a:lstStyle/>
          <a:p>
            <a:pPr marL="231775" lvl="1" indent="-231775">
              <a:lnSpc>
                <a:spcPct val="150000"/>
              </a:lnSpc>
              <a:buSzPct val="120000"/>
              <a:buFont typeface="Wingdings" pitchFamily="2" charset="2"/>
              <a:buChar char="§"/>
            </a:pPr>
            <a:r>
              <a:rPr lang="en-US" b="1" dirty="0"/>
              <a:t>Wave Model [10]</a:t>
            </a:r>
          </a:p>
          <a:p>
            <a:pPr lvl="1"/>
            <a:r>
              <a:rPr lang="en-US" sz="1800" b="1" dirty="0"/>
              <a:t>“</a:t>
            </a:r>
            <a:r>
              <a:rPr lang="en-US" sz="1800" dirty="0"/>
              <a:t>A wave model [11] of </a:t>
            </a:r>
            <a:r>
              <a:rPr lang="en-US" sz="1800" dirty="0" err="1"/>
              <a:t>SoS</a:t>
            </a:r>
            <a:r>
              <a:rPr lang="en-US" sz="1800" dirty="0"/>
              <a:t> SE unwinds the trapeze model and then maps the core elements to a more familiar view of </a:t>
            </a:r>
            <a:r>
              <a:rPr lang="en-US" sz="1800" dirty="0" err="1"/>
              <a:t>SoS</a:t>
            </a:r>
            <a:r>
              <a:rPr lang="en-US" sz="1800" dirty="0"/>
              <a:t> SE as a series of six time-sequenced major steps in implementing an </a:t>
            </a:r>
            <a:r>
              <a:rPr lang="en-US" sz="1800" dirty="0" err="1"/>
              <a:t>SoS</a:t>
            </a:r>
            <a:r>
              <a:rPr lang="en-US" sz="1800" dirty="0"/>
              <a:t> SE process.” </a:t>
            </a:r>
          </a:p>
          <a:p>
            <a:pPr lvl="1"/>
            <a:r>
              <a:rPr lang="en-US" sz="1800" dirty="0"/>
              <a:t>“This model has several driving characteristics that reflect the attributes of </a:t>
            </a:r>
            <a:r>
              <a:rPr lang="en-US" sz="1800" dirty="0" err="1"/>
              <a:t>SoS</a:t>
            </a:r>
            <a:r>
              <a:rPr lang="en-US" sz="1800" dirty="0"/>
              <a:t>: Multiple Overlapping Iterations of Evolution, Ongoing Analysis, Continuous Input from External Environment, Architecture Evolution, and Forward Movement with Feedback.”</a:t>
            </a:r>
          </a:p>
        </p:txBody>
      </p:sp>
      <p:pic>
        <p:nvPicPr>
          <p:cNvPr id="5" name="Content Placeholder 4"/>
          <p:cNvPicPr>
            <a:picLocks noGrp="1" noChangeAspect="1"/>
          </p:cNvPicPr>
          <p:nvPr>
            <p:ph sz="half" idx="2"/>
          </p:nvPr>
        </p:nvPicPr>
        <p:blipFill>
          <a:blip r:embed="rId3"/>
          <a:stretch>
            <a:fillRect/>
          </a:stretch>
        </p:blipFill>
        <p:spPr>
          <a:xfrm>
            <a:off x="2223064" y="4108950"/>
            <a:ext cx="5354054" cy="2271205"/>
          </a:xfrm>
          <a:prstGeom prst="rect">
            <a:avLst/>
          </a:prstGeom>
        </p:spPr>
      </p:pic>
      <p:sp>
        <p:nvSpPr>
          <p:cNvPr id="4" name="TextBox 3"/>
          <p:cNvSpPr txBox="1"/>
          <p:nvPr/>
        </p:nvSpPr>
        <p:spPr>
          <a:xfrm>
            <a:off x="496261" y="5271532"/>
            <a:ext cx="2618414" cy="646331"/>
          </a:xfrm>
          <a:prstGeom prst="rect">
            <a:avLst/>
          </a:prstGeom>
          <a:noFill/>
        </p:spPr>
        <p:txBody>
          <a:bodyPr wrap="square" rtlCol="0">
            <a:spAutoFit/>
          </a:bodyPr>
          <a:lstStyle/>
          <a:p>
            <a:pPr>
              <a:spcAft>
                <a:spcPts val="600"/>
              </a:spcAft>
            </a:pPr>
            <a:r>
              <a:rPr lang="en-US" sz="1200" dirty="0">
                <a:ea typeface="Verdana" pitchFamily="34" charset="0"/>
                <a:cs typeface="Verdana" pitchFamily="34" charset="0"/>
              </a:rPr>
              <a:t>Note: Flexibility evident by multiple arrows pointing to the same step in the model </a:t>
            </a:r>
          </a:p>
        </p:txBody>
      </p:sp>
      <p:sp>
        <p:nvSpPr>
          <p:cNvPr id="7" name="Rectangle 6"/>
          <p:cNvSpPr/>
          <p:nvPr/>
        </p:nvSpPr>
        <p:spPr>
          <a:xfrm>
            <a:off x="496261" y="6317687"/>
            <a:ext cx="8429625" cy="461665"/>
          </a:xfrm>
          <a:prstGeom prst="rect">
            <a:avLst/>
          </a:prstGeom>
        </p:spPr>
        <p:txBody>
          <a:bodyPr wrap="square">
            <a:spAutoFit/>
          </a:bodyPr>
          <a:lstStyle/>
          <a:p>
            <a:r>
              <a:rPr lang="en-US" sz="800" dirty="0"/>
              <a:t>[10]Dahmann, J., Rebovich, G., Lane, J. A., Lowry, R., &amp; Baldwin, K. (2011). An Implementers’ View of Systems Engineering for Systems of Systems. Proceedings of IEEE International Systems Conference. Montreal. </a:t>
            </a:r>
          </a:p>
          <a:p>
            <a:r>
              <a:rPr lang="en-US" sz="800" dirty="0"/>
              <a:t>[11] The concept of 'Wave Planning' was developed by </a:t>
            </a:r>
            <a:r>
              <a:rPr lang="en-US" sz="800" dirty="0" err="1"/>
              <a:t>Dr</a:t>
            </a:r>
            <a:r>
              <a:rPr lang="en-US" sz="800" dirty="0"/>
              <a:t> David </a:t>
            </a:r>
            <a:r>
              <a:rPr lang="en-US" sz="800" dirty="0" err="1"/>
              <a:t>Dombkins</a:t>
            </a:r>
            <a:r>
              <a:rPr lang="en-US" sz="800" dirty="0"/>
              <a:t>, see </a:t>
            </a:r>
            <a:r>
              <a:rPr lang="en-US" sz="800" dirty="0" err="1"/>
              <a:t>Dombkins</a:t>
            </a:r>
            <a:r>
              <a:rPr lang="en-US" sz="800" dirty="0"/>
              <a:t>, David. Complex Project Management, </a:t>
            </a:r>
            <a:r>
              <a:rPr lang="en-US" sz="800" dirty="0" err="1"/>
              <a:t>Booksurge</a:t>
            </a:r>
            <a:r>
              <a:rPr lang="en-US" sz="800" dirty="0"/>
              <a:t> Publishing, South Carolina: 2007.</a:t>
            </a:r>
          </a:p>
        </p:txBody>
      </p:sp>
    </p:spTree>
    <p:extLst>
      <p:ext uri="{BB962C8B-B14F-4D97-AF65-F5344CB8AC3E}">
        <p14:creationId xmlns:p14="http://schemas.microsoft.com/office/powerpoint/2010/main" val="357667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INCOSE: </a:t>
            </a:r>
            <a:r>
              <a:rPr lang="en-US" dirty="0" err="1"/>
              <a:t>SoS</a:t>
            </a:r>
            <a:r>
              <a:rPr lang="en-US" dirty="0"/>
              <a:t> Pain Points Study</a:t>
            </a:r>
          </a:p>
        </p:txBody>
      </p:sp>
      <p:sp>
        <p:nvSpPr>
          <p:cNvPr id="3" name="Content Placeholder 2"/>
          <p:cNvSpPr>
            <a:spLocks noGrp="1"/>
          </p:cNvSpPr>
          <p:nvPr>
            <p:ph sz="half" idx="1"/>
          </p:nvPr>
        </p:nvSpPr>
        <p:spPr>
          <a:xfrm>
            <a:off x="609599" y="1498596"/>
            <a:ext cx="4106779" cy="4525963"/>
          </a:xfrm>
        </p:spPr>
        <p:txBody>
          <a:bodyPr/>
          <a:lstStyle/>
          <a:p>
            <a:r>
              <a:rPr lang="en-US" dirty="0"/>
              <a:t>Origins of Pain Points [12]</a:t>
            </a:r>
          </a:p>
          <a:p>
            <a:pPr lvl="1">
              <a:lnSpc>
                <a:spcPct val="150000"/>
              </a:lnSpc>
            </a:pPr>
            <a:r>
              <a:rPr lang="en-US" dirty="0"/>
              <a:t>Survey Conducted in 2012</a:t>
            </a:r>
          </a:p>
          <a:p>
            <a:pPr lvl="1">
              <a:lnSpc>
                <a:spcPct val="150000"/>
              </a:lnSpc>
            </a:pPr>
            <a:r>
              <a:rPr lang="en-US" dirty="0"/>
              <a:t>38 Respondents</a:t>
            </a:r>
          </a:p>
          <a:p>
            <a:pPr lvl="1">
              <a:lnSpc>
                <a:spcPct val="150000"/>
              </a:lnSpc>
            </a:pPr>
            <a:r>
              <a:rPr lang="en-US" dirty="0"/>
              <a:t>65 ‘Pain Points’</a:t>
            </a:r>
          </a:p>
          <a:p>
            <a:pPr lvl="1">
              <a:lnSpc>
                <a:spcPct val="150000"/>
              </a:lnSpc>
            </a:pPr>
            <a:r>
              <a:rPr lang="en-US" dirty="0"/>
              <a:t>Major Challenge Areas Identified</a:t>
            </a:r>
          </a:p>
          <a:p>
            <a:pPr lvl="1"/>
            <a:endParaRPr lang="en-US" dirty="0"/>
          </a:p>
        </p:txBody>
      </p:sp>
      <p:pic>
        <p:nvPicPr>
          <p:cNvPr id="6" name="Content Placeholder 5"/>
          <p:cNvPicPr>
            <a:picLocks noGrp="1" noChangeAspect="1"/>
          </p:cNvPicPr>
          <p:nvPr>
            <p:ph sz="half" idx="2"/>
          </p:nvPr>
        </p:nvPicPr>
        <p:blipFill>
          <a:blip r:embed="rId3"/>
          <a:stretch>
            <a:fillRect/>
          </a:stretch>
        </p:blipFill>
        <p:spPr>
          <a:xfrm>
            <a:off x="4800600" y="2134923"/>
            <a:ext cx="4038600" cy="3253316"/>
          </a:xfrm>
          <a:prstGeom prst="rect">
            <a:avLst/>
          </a:prstGeom>
        </p:spPr>
      </p:pic>
      <p:sp>
        <p:nvSpPr>
          <p:cNvPr id="4" name="Rectangle 3"/>
          <p:cNvSpPr/>
          <p:nvPr/>
        </p:nvSpPr>
        <p:spPr>
          <a:xfrm>
            <a:off x="609599" y="6024559"/>
            <a:ext cx="8543925" cy="430887"/>
          </a:xfrm>
          <a:prstGeom prst="rect">
            <a:avLst/>
          </a:prstGeom>
        </p:spPr>
        <p:txBody>
          <a:bodyPr wrap="square">
            <a:spAutoFit/>
          </a:bodyPr>
          <a:lstStyle/>
          <a:p>
            <a:r>
              <a:rPr lang="en-US" sz="1100" dirty="0"/>
              <a:t>[12]Dahmann, J. (2014), 1.4.3 System of Systems Pain Points. INCOSE International Symposium, 24: 108–121. doi:10.1002/j.2334-5837.2014.tb03138.x</a:t>
            </a:r>
          </a:p>
        </p:txBody>
      </p:sp>
    </p:spTree>
    <p:extLst>
      <p:ext uri="{BB962C8B-B14F-4D97-AF65-F5344CB8AC3E}">
        <p14:creationId xmlns:p14="http://schemas.microsoft.com/office/powerpoint/2010/main" val="376956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Quantitative Analysis Method for System of Systems Architectures</a:t>
            </a:r>
          </a:p>
        </p:txBody>
      </p:sp>
    </p:spTree>
    <p:extLst>
      <p:ext uri="{BB962C8B-B14F-4D97-AF65-F5344CB8AC3E}">
        <p14:creationId xmlns:p14="http://schemas.microsoft.com/office/powerpoint/2010/main" val="142431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As-is for Evaluating Architectures</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249" y="1671973"/>
            <a:ext cx="6564302" cy="4372493"/>
          </a:xfrm>
          <a:prstGeom prst="rect">
            <a:avLst/>
          </a:prstGeom>
        </p:spPr>
      </p:pic>
    </p:spTree>
    <p:extLst>
      <p:ext uri="{BB962C8B-B14F-4D97-AF65-F5344CB8AC3E}">
        <p14:creationId xmlns:p14="http://schemas.microsoft.com/office/powerpoint/2010/main" val="1368695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57200" y="1356578"/>
            <a:ext cx="8534400" cy="5120421"/>
          </a:xfrm>
          <a:prstGeom prst="roundRect">
            <a:avLst>
              <a:gd name="adj" fmla="val 1611"/>
            </a:avLst>
          </a:prstGeom>
          <a:gradFill flip="none" rotWithShape="1">
            <a:gsLst>
              <a:gs pos="0">
                <a:schemeClr val="accent1">
                  <a:lumMod val="20000"/>
                  <a:lumOff val="80000"/>
                </a:schemeClr>
              </a:gs>
              <a:gs pos="50000">
                <a:schemeClr val="accent1">
                  <a:lumMod val="20000"/>
                  <a:lumOff val="80000"/>
                </a:schemeClr>
              </a:gs>
              <a:gs pos="100000">
                <a:schemeClr val="bg1"/>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Title 1"/>
          <p:cNvSpPr>
            <a:spLocks noGrp="1"/>
          </p:cNvSpPr>
          <p:nvPr>
            <p:ph type="title"/>
          </p:nvPr>
        </p:nvSpPr>
        <p:spPr/>
        <p:txBody>
          <a:bodyPr>
            <a:normAutofit/>
          </a:bodyPr>
          <a:lstStyle/>
          <a:p>
            <a:r>
              <a:rPr lang="en-US" dirty="0" err="1"/>
              <a:t>SoS</a:t>
            </a:r>
            <a:r>
              <a:rPr lang="en-US" dirty="0"/>
              <a:t> Analysis of Alternatives</a:t>
            </a:r>
          </a:p>
        </p:txBody>
      </p:sp>
      <p:pic>
        <p:nvPicPr>
          <p:cNvPr id="4" name="Picture 3"/>
          <p:cNvPicPr>
            <a:picLocks noChangeAspect="1"/>
          </p:cNvPicPr>
          <p:nvPr/>
        </p:nvPicPr>
        <p:blipFill>
          <a:blip r:embed="rId3"/>
          <a:stretch>
            <a:fillRect/>
          </a:stretch>
        </p:blipFill>
        <p:spPr>
          <a:xfrm>
            <a:off x="887477" y="1998019"/>
            <a:ext cx="1520594" cy="1416728"/>
          </a:xfrm>
          <a:prstGeom prst="rect">
            <a:avLst/>
          </a:prstGeom>
        </p:spPr>
      </p:pic>
      <p:sp>
        <p:nvSpPr>
          <p:cNvPr id="33" name="TextBox 32"/>
          <p:cNvSpPr txBox="1"/>
          <p:nvPr/>
        </p:nvSpPr>
        <p:spPr>
          <a:xfrm>
            <a:off x="609600" y="3592087"/>
            <a:ext cx="1998268" cy="584775"/>
          </a:xfrm>
          <a:prstGeom prst="rect">
            <a:avLst/>
          </a:prstGeom>
          <a:solidFill>
            <a:srgbClr val="C1CD23"/>
          </a:solidFill>
          <a:ln>
            <a:solidFill>
              <a:schemeClr val="tx2"/>
            </a:solidFill>
          </a:ln>
        </p:spPr>
        <p:txBody>
          <a:bodyPr wrap="square" rtlCol="0">
            <a:spAutoFit/>
          </a:bodyPr>
          <a:lstStyle/>
          <a:p>
            <a:pPr algn="ctr">
              <a:spcAft>
                <a:spcPts val="600"/>
              </a:spcAft>
            </a:pPr>
            <a:r>
              <a:rPr lang="en-US" sz="1600" dirty="0">
                <a:solidFill>
                  <a:schemeClr val="tx2"/>
                </a:solidFill>
                <a:ea typeface="Verdana" pitchFamily="34" charset="0"/>
                <a:cs typeface="Verdana" pitchFamily="34" charset="0"/>
              </a:rPr>
              <a:t>Establish baseline </a:t>
            </a:r>
            <a:r>
              <a:rPr lang="en-US" sz="1600" dirty="0" err="1">
                <a:solidFill>
                  <a:schemeClr val="tx2"/>
                </a:solidFill>
                <a:ea typeface="Verdana" pitchFamily="34" charset="0"/>
                <a:cs typeface="Verdana" pitchFamily="34" charset="0"/>
              </a:rPr>
              <a:t>SoS</a:t>
            </a:r>
            <a:r>
              <a:rPr lang="en-US" sz="1600" dirty="0">
                <a:solidFill>
                  <a:schemeClr val="tx2"/>
                </a:solidFill>
                <a:ea typeface="Verdana" pitchFamily="34" charset="0"/>
                <a:cs typeface="Verdana" pitchFamily="34" charset="0"/>
              </a:rPr>
              <a:t> architecture</a:t>
            </a:r>
          </a:p>
        </p:txBody>
      </p:sp>
      <p:sp>
        <p:nvSpPr>
          <p:cNvPr id="47" name="TextBox 46"/>
          <p:cNvSpPr txBox="1"/>
          <p:nvPr/>
        </p:nvSpPr>
        <p:spPr>
          <a:xfrm>
            <a:off x="3067157" y="3592087"/>
            <a:ext cx="2395224" cy="584775"/>
          </a:xfrm>
          <a:prstGeom prst="rect">
            <a:avLst/>
          </a:prstGeom>
          <a:solidFill>
            <a:srgbClr val="C1CD23"/>
          </a:solidFill>
          <a:ln>
            <a:solidFill>
              <a:schemeClr val="tx2"/>
            </a:solidFill>
          </a:ln>
        </p:spPr>
        <p:txBody>
          <a:bodyPr wrap="square" rtlCol="0">
            <a:spAutoFit/>
          </a:bodyPr>
          <a:lstStyle/>
          <a:p>
            <a:pPr algn="ctr">
              <a:spcAft>
                <a:spcPts val="600"/>
              </a:spcAft>
            </a:pPr>
            <a:r>
              <a:rPr lang="en-US" sz="1600" dirty="0">
                <a:solidFill>
                  <a:schemeClr val="tx2"/>
                </a:solidFill>
                <a:ea typeface="Verdana" pitchFamily="34" charset="0"/>
                <a:cs typeface="Verdana" pitchFamily="34" charset="0"/>
              </a:rPr>
              <a:t>Generate </a:t>
            </a:r>
            <a:r>
              <a:rPr lang="en-US" sz="1600" dirty="0" err="1">
                <a:solidFill>
                  <a:schemeClr val="tx2"/>
                </a:solidFill>
                <a:ea typeface="Verdana" pitchFamily="34" charset="0"/>
                <a:cs typeface="Verdana" pitchFamily="34" charset="0"/>
              </a:rPr>
              <a:t>SoS</a:t>
            </a:r>
            <a:r>
              <a:rPr lang="en-US" sz="1600" dirty="0">
                <a:solidFill>
                  <a:schemeClr val="tx2"/>
                </a:solidFill>
                <a:ea typeface="Verdana" pitchFamily="34" charset="0"/>
                <a:cs typeface="Verdana" pitchFamily="34" charset="0"/>
              </a:rPr>
              <a:t> architecture alternatives</a:t>
            </a:r>
          </a:p>
        </p:txBody>
      </p:sp>
      <p:sp>
        <p:nvSpPr>
          <p:cNvPr id="7" name="TextBox 6"/>
          <p:cNvSpPr txBox="1"/>
          <p:nvPr/>
        </p:nvSpPr>
        <p:spPr>
          <a:xfrm>
            <a:off x="2863324" y="4503125"/>
            <a:ext cx="2802890" cy="830997"/>
          </a:xfrm>
          <a:prstGeom prst="rect">
            <a:avLst/>
          </a:prstGeom>
          <a:solidFill>
            <a:schemeClr val="tx2"/>
          </a:solidFill>
          <a:ln>
            <a:solidFill>
              <a:schemeClr val="tx2"/>
            </a:solidFill>
          </a:ln>
        </p:spPr>
        <p:txBody>
          <a:bodyPr wrap="square" rtlCol="0">
            <a:spAutoFit/>
          </a:bodyPr>
          <a:lstStyle/>
          <a:p>
            <a:pPr algn="ctr">
              <a:spcAft>
                <a:spcPts val="600"/>
              </a:spcAft>
            </a:pPr>
            <a:r>
              <a:rPr lang="en-US" sz="1600" dirty="0">
                <a:solidFill>
                  <a:srgbClr val="C1CD23"/>
                </a:solidFill>
                <a:ea typeface="Verdana" pitchFamily="34" charset="0"/>
                <a:cs typeface="Verdana" pitchFamily="34" charset="0"/>
              </a:rPr>
              <a:t>MIP contribution: inform prioritization of alternatives using lightweight analytics</a:t>
            </a:r>
          </a:p>
        </p:txBody>
      </p:sp>
      <p:grpSp>
        <p:nvGrpSpPr>
          <p:cNvPr id="39" name="Group 38"/>
          <p:cNvGrpSpPr/>
          <p:nvPr/>
        </p:nvGrpSpPr>
        <p:grpSpPr>
          <a:xfrm>
            <a:off x="3317720" y="1375278"/>
            <a:ext cx="2813359" cy="2110019"/>
            <a:chOff x="5462381" y="1384838"/>
            <a:chExt cx="2813359" cy="2110019"/>
          </a:xfrm>
        </p:grpSpPr>
        <p:pic>
          <p:nvPicPr>
            <p:cNvPr id="5" name="Picture 4" descr="figure_thinking_bubble_400_cl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381" y="1384838"/>
              <a:ext cx="2813359" cy="2110019"/>
            </a:xfrm>
            <a:prstGeom prst="rect">
              <a:avLst/>
            </a:prstGeom>
          </p:spPr>
        </p:pic>
        <p:pic>
          <p:nvPicPr>
            <p:cNvPr id="12" name="Picture 11"/>
            <p:cNvPicPr>
              <a:picLocks noChangeAspect="1"/>
            </p:cNvPicPr>
            <p:nvPr/>
          </p:nvPicPr>
          <p:blipFill>
            <a:blip r:embed="rId3"/>
            <a:stretch>
              <a:fillRect/>
            </a:stretch>
          </p:blipFill>
          <p:spPr>
            <a:xfrm>
              <a:off x="7134738" y="1568765"/>
              <a:ext cx="644995" cy="600938"/>
            </a:xfrm>
            <a:prstGeom prst="rect">
              <a:avLst/>
            </a:prstGeom>
          </p:spPr>
        </p:pic>
        <p:pic>
          <p:nvPicPr>
            <p:cNvPr id="11" name="Picture 10"/>
            <p:cNvPicPr>
              <a:picLocks noChangeAspect="1"/>
            </p:cNvPicPr>
            <p:nvPr/>
          </p:nvPicPr>
          <p:blipFill>
            <a:blip r:embed="rId3"/>
            <a:stretch>
              <a:fillRect/>
            </a:stretch>
          </p:blipFill>
          <p:spPr>
            <a:xfrm>
              <a:off x="7010043" y="1672107"/>
              <a:ext cx="644995" cy="600938"/>
            </a:xfrm>
            <a:prstGeom prst="rect">
              <a:avLst/>
            </a:prstGeom>
          </p:spPr>
        </p:pic>
        <p:pic>
          <p:nvPicPr>
            <p:cNvPr id="8" name="Picture 7"/>
            <p:cNvPicPr>
              <a:picLocks noChangeAspect="1"/>
            </p:cNvPicPr>
            <p:nvPr/>
          </p:nvPicPr>
          <p:blipFill>
            <a:blip r:embed="rId3"/>
            <a:stretch>
              <a:fillRect/>
            </a:stretch>
          </p:blipFill>
          <p:spPr>
            <a:xfrm>
              <a:off x="6885348" y="1827008"/>
              <a:ext cx="644995" cy="600938"/>
            </a:xfrm>
            <a:prstGeom prst="rect">
              <a:avLst/>
            </a:prstGeom>
          </p:spPr>
        </p:pic>
      </p:grpSp>
      <p:sp>
        <p:nvSpPr>
          <p:cNvPr id="6" name="Oval 5"/>
          <p:cNvSpPr>
            <a:spLocks noChangeAspect="1"/>
          </p:cNvSpPr>
          <p:nvPr/>
        </p:nvSpPr>
        <p:spPr>
          <a:xfrm>
            <a:off x="795030" y="4961637"/>
            <a:ext cx="227564" cy="22683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a:spLocks noChangeAspect="1"/>
          </p:cNvSpPr>
          <p:nvPr/>
        </p:nvSpPr>
        <p:spPr>
          <a:xfrm>
            <a:off x="1559988" y="5149548"/>
            <a:ext cx="227564" cy="22683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a:spLocks noChangeAspect="1"/>
          </p:cNvSpPr>
          <p:nvPr/>
        </p:nvSpPr>
        <p:spPr>
          <a:xfrm>
            <a:off x="1966635" y="6001187"/>
            <a:ext cx="227564" cy="22683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a:spLocks noChangeAspect="1"/>
          </p:cNvSpPr>
          <p:nvPr/>
        </p:nvSpPr>
        <p:spPr>
          <a:xfrm>
            <a:off x="1515603" y="5788740"/>
            <a:ext cx="227564" cy="22683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a:spLocks noChangeAspect="1"/>
          </p:cNvSpPr>
          <p:nvPr/>
        </p:nvSpPr>
        <p:spPr>
          <a:xfrm>
            <a:off x="2057138" y="5549045"/>
            <a:ext cx="227564" cy="22683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p:cNvSpPr>
            <a:spLocks noChangeAspect="1"/>
          </p:cNvSpPr>
          <p:nvPr/>
        </p:nvSpPr>
        <p:spPr>
          <a:xfrm>
            <a:off x="1107229" y="5478023"/>
            <a:ext cx="227564" cy="226830"/>
          </a:xfrm>
          <a:prstGeom prst="ellipse">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a:stCxn id="6" idx="5"/>
            <a:endCxn id="18" idx="1"/>
          </p:cNvCxnSpPr>
          <p:nvPr/>
        </p:nvCxnSpPr>
        <p:spPr>
          <a:xfrm>
            <a:off x="989268" y="5155249"/>
            <a:ext cx="151287" cy="355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6"/>
            <a:endCxn id="14" idx="2"/>
          </p:cNvCxnSpPr>
          <p:nvPr/>
        </p:nvCxnSpPr>
        <p:spPr>
          <a:xfrm>
            <a:off x="1022594" y="5075052"/>
            <a:ext cx="537394" cy="1879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5"/>
            <a:endCxn id="17" idx="1"/>
          </p:cNvCxnSpPr>
          <p:nvPr/>
        </p:nvCxnSpPr>
        <p:spPr>
          <a:xfrm>
            <a:off x="1754226" y="5343160"/>
            <a:ext cx="336238" cy="239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4" idx="4"/>
            <a:endCxn id="16" idx="0"/>
          </p:cNvCxnSpPr>
          <p:nvPr/>
        </p:nvCxnSpPr>
        <p:spPr>
          <a:xfrm flipH="1">
            <a:off x="1629385" y="5376378"/>
            <a:ext cx="44385" cy="41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7" idx="4"/>
            <a:endCxn id="15" idx="0"/>
          </p:cNvCxnSpPr>
          <p:nvPr/>
        </p:nvCxnSpPr>
        <p:spPr>
          <a:xfrm flipH="1">
            <a:off x="2080417" y="5775875"/>
            <a:ext cx="90503" cy="225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6" idx="6"/>
            <a:endCxn id="15" idx="1"/>
          </p:cNvCxnSpPr>
          <p:nvPr/>
        </p:nvCxnSpPr>
        <p:spPr>
          <a:xfrm>
            <a:off x="1743167" y="5902155"/>
            <a:ext cx="256794" cy="132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39450" y="4431944"/>
            <a:ext cx="2565024" cy="584775"/>
          </a:xfrm>
          <a:prstGeom prst="rect">
            <a:avLst/>
          </a:prstGeom>
          <a:noFill/>
        </p:spPr>
        <p:txBody>
          <a:bodyPr wrap="square" rtlCol="0">
            <a:spAutoFit/>
          </a:bodyPr>
          <a:lstStyle/>
          <a:p>
            <a:pPr algn="ctr">
              <a:spcAft>
                <a:spcPts val="600"/>
              </a:spcAft>
            </a:pPr>
            <a:r>
              <a:rPr lang="en-US" sz="1600" dirty="0" err="1">
                <a:ea typeface="Verdana" pitchFamily="34" charset="0"/>
                <a:cs typeface="Verdana" pitchFamily="34" charset="0"/>
              </a:rPr>
              <a:t>SoS</a:t>
            </a:r>
            <a:r>
              <a:rPr lang="en-US" sz="1600" dirty="0">
                <a:ea typeface="Verdana" pitchFamily="34" charset="0"/>
                <a:cs typeface="Verdana" pitchFamily="34" charset="0"/>
              </a:rPr>
              <a:t> graph abstraction and network analysis</a:t>
            </a:r>
          </a:p>
        </p:txBody>
      </p:sp>
      <p:sp>
        <p:nvSpPr>
          <p:cNvPr id="38" name="TextBox 37"/>
          <p:cNvSpPr txBox="1"/>
          <p:nvPr/>
        </p:nvSpPr>
        <p:spPr>
          <a:xfrm>
            <a:off x="5842013" y="5766302"/>
            <a:ext cx="2997187" cy="338554"/>
          </a:xfrm>
          <a:prstGeom prst="rect">
            <a:avLst/>
          </a:prstGeom>
          <a:solidFill>
            <a:srgbClr val="C1CD23"/>
          </a:solidFill>
          <a:ln>
            <a:solidFill>
              <a:schemeClr val="tx2"/>
            </a:solidFill>
          </a:ln>
        </p:spPr>
        <p:txBody>
          <a:bodyPr wrap="square" rtlCol="0">
            <a:spAutoFit/>
          </a:bodyPr>
          <a:lstStyle/>
          <a:p>
            <a:pPr algn="ctr">
              <a:spcAft>
                <a:spcPts val="600"/>
              </a:spcAft>
            </a:pPr>
            <a:r>
              <a:rPr lang="en-US" sz="1600" dirty="0">
                <a:solidFill>
                  <a:schemeClr val="tx2"/>
                </a:solidFill>
                <a:ea typeface="Verdana" pitchFamily="34" charset="0"/>
                <a:cs typeface="Verdana" pitchFamily="34" charset="0"/>
              </a:rPr>
              <a:t>Informed architecture selection</a:t>
            </a:r>
          </a:p>
        </p:txBody>
      </p:sp>
      <p:sp>
        <p:nvSpPr>
          <p:cNvPr id="40" name="TextBox 39"/>
          <p:cNvSpPr txBox="1"/>
          <p:nvPr/>
        </p:nvSpPr>
        <p:spPr>
          <a:xfrm>
            <a:off x="6104750" y="4626236"/>
            <a:ext cx="2471712" cy="584775"/>
          </a:xfrm>
          <a:prstGeom prst="rect">
            <a:avLst/>
          </a:prstGeom>
          <a:solidFill>
            <a:srgbClr val="C1CD23"/>
          </a:solidFill>
          <a:ln>
            <a:solidFill>
              <a:schemeClr val="tx2"/>
            </a:solidFill>
          </a:ln>
        </p:spPr>
        <p:txBody>
          <a:bodyPr wrap="square" rtlCol="0">
            <a:spAutoFit/>
          </a:bodyPr>
          <a:lstStyle/>
          <a:p>
            <a:pPr algn="ctr">
              <a:spcAft>
                <a:spcPts val="600"/>
              </a:spcAft>
            </a:pPr>
            <a:r>
              <a:rPr lang="en-US" sz="1600" dirty="0">
                <a:solidFill>
                  <a:schemeClr val="tx2"/>
                </a:solidFill>
                <a:ea typeface="Verdana" pitchFamily="34" charset="0"/>
                <a:cs typeface="Verdana" pitchFamily="34" charset="0"/>
              </a:rPr>
              <a:t>Detailed evaluation with M&amp;S environment</a:t>
            </a:r>
          </a:p>
        </p:txBody>
      </p:sp>
      <p:pic>
        <p:nvPicPr>
          <p:cNvPr id="41" name="Picture 40"/>
          <p:cNvPicPr>
            <a:picLocks noChangeAspect="1"/>
          </p:cNvPicPr>
          <p:nvPr/>
        </p:nvPicPr>
        <p:blipFill>
          <a:blip r:embed="rId5"/>
          <a:stretch>
            <a:fillRect/>
          </a:stretch>
        </p:blipFill>
        <p:spPr>
          <a:xfrm>
            <a:off x="6343868" y="1721885"/>
            <a:ext cx="1993477" cy="2753285"/>
          </a:xfrm>
          <a:prstGeom prst="rect">
            <a:avLst/>
          </a:prstGeom>
        </p:spPr>
      </p:pic>
      <p:cxnSp>
        <p:nvCxnSpPr>
          <p:cNvPr id="43" name="Straight Arrow Connector 42"/>
          <p:cNvCxnSpPr>
            <a:stCxn id="33" idx="3"/>
            <a:endCxn id="47" idx="1"/>
          </p:cNvCxnSpPr>
          <p:nvPr/>
        </p:nvCxnSpPr>
        <p:spPr>
          <a:xfrm>
            <a:off x="2607868" y="3884475"/>
            <a:ext cx="4592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7" idx="2"/>
            <a:endCxn id="7" idx="0"/>
          </p:cNvCxnSpPr>
          <p:nvPr/>
        </p:nvCxnSpPr>
        <p:spPr>
          <a:xfrm>
            <a:off x="4264769" y="4176862"/>
            <a:ext cx="0" cy="326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7" idx="3"/>
            <a:endCxn id="40" idx="1"/>
          </p:cNvCxnSpPr>
          <p:nvPr/>
        </p:nvCxnSpPr>
        <p:spPr>
          <a:xfrm>
            <a:off x="5666214" y="4918624"/>
            <a:ext cx="4385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2"/>
            <a:endCxn id="38" idx="0"/>
          </p:cNvCxnSpPr>
          <p:nvPr/>
        </p:nvCxnSpPr>
        <p:spPr>
          <a:xfrm>
            <a:off x="7340606" y="5211011"/>
            <a:ext cx="1" cy="5552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7" idx="2"/>
            <a:endCxn id="38" idx="1"/>
          </p:cNvCxnSpPr>
          <p:nvPr/>
        </p:nvCxnSpPr>
        <p:spPr>
          <a:xfrm rot="16200000" flipH="1">
            <a:off x="4752663" y="4846228"/>
            <a:ext cx="601457" cy="1577244"/>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475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US" dirty="0"/>
              <a:t>Robustness Metric </a:t>
            </a:r>
            <a:br>
              <a:rPr lang="en-US" dirty="0"/>
            </a:br>
            <a:r>
              <a:rPr lang="en-US" dirty="0"/>
              <a:t>(Algebraic Connectivity Value)</a:t>
            </a:r>
          </a:p>
        </p:txBody>
      </p:sp>
      <p:sp>
        <p:nvSpPr>
          <p:cNvPr id="13" name="Content Placeholder 12"/>
          <p:cNvSpPr>
            <a:spLocks noGrp="1"/>
          </p:cNvSpPr>
          <p:nvPr>
            <p:ph idx="1"/>
          </p:nvPr>
        </p:nvSpPr>
        <p:spPr/>
        <p:txBody>
          <a:bodyPr/>
          <a:lstStyle/>
          <a:p>
            <a:r>
              <a:rPr lang="en-US" dirty="0"/>
              <a:t>Represents average difficulty of isolating a node</a:t>
            </a:r>
          </a:p>
          <a:p>
            <a:pPr lvl="1"/>
            <a:r>
              <a:rPr lang="en-US" dirty="0"/>
              <a:t>Second smallest eigenvalue of a Laplacian Matrix</a:t>
            </a:r>
          </a:p>
          <a:p>
            <a:r>
              <a:rPr lang="en-US" dirty="0"/>
              <a:t>Inputs:</a:t>
            </a:r>
          </a:p>
          <a:p>
            <a:pPr lvl="1"/>
            <a:r>
              <a:rPr lang="en-US" dirty="0"/>
              <a:t>Degree Matrix</a:t>
            </a:r>
          </a:p>
          <a:p>
            <a:pPr lvl="2"/>
            <a:r>
              <a:rPr lang="en-US" dirty="0"/>
              <a:t>Diagonal matrix that contains the number of nodes adjacent to a given node</a:t>
            </a:r>
          </a:p>
          <a:p>
            <a:pPr lvl="1"/>
            <a:endParaRPr lang="en-US" dirty="0"/>
          </a:p>
          <a:p>
            <a:pPr lvl="1"/>
            <a:endParaRPr lang="en-US" dirty="0"/>
          </a:p>
          <a:p>
            <a:pPr lvl="1"/>
            <a:r>
              <a:rPr lang="en-US" dirty="0"/>
              <a:t>Adjacency Matrix</a:t>
            </a:r>
          </a:p>
          <a:p>
            <a:pPr lvl="2"/>
            <a:r>
              <a:rPr lang="en-US" dirty="0"/>
              <a:t>Symmetric matrix that contains a 1 if two given nodes are adjacent and 0 otherwise</a:t>
            </a:r>
          </a:p>
          <a:p>
            <a:pPr lvl="1"/>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2203818" y="3363943"/>
            <a:ext cx="4712122" cy="970768"/>
          </a:xfrm>
          <a:prstGeom prst="rect">
            <a:avLst/>
          </a:prstGeom>
        </p:spPr>
      </p:pic>
      <p:pic>
        <p:nvPicPr>
          <p:cNvPr id="2" name="Picture 1"/>
          <p:cNvPicPr>
            <a:picLocks noChangeAspect="1"/>
          </p:cNvPicPr>
          <p:nvPr/>
        </p:nvPicPr>
        <p:blipFill>
          <a:blip r:embed="rId4"/>
          <a:stretch>
            <a:fillRect/>
          </a:stretch>
        </p:blipFill>
        <p:spPr>
          <a:xfrm>
            <a:off x="2436669" y="5304259"/>
            <a:ext cx="4379768" cy="946595"/>
          </a:xfrm>
          <a:prstGeom prst="rect">
            <a:avLst/>
          </a:prstGeom>
        </p:spPr>
      </p:pic>
      <p:sp>
        <p:nvSpPr>
          <p:cNvPr id="3" name="TextBox 2"/>
          <p:cNvSpPr txBox="1"/>
          <p:nvPr/>
        </p:nvSpPr>
        <p:spPr>
          <a:xfrm>
            <a:off x="609600" y="6126163"/>
            <a:ext cx="8394290" cy="430887"/>
          </a:xfrm>
          <a:prstGeom prst="rect">
            <a:avLst/>
          </a:prstGeom>
          <a:noFill/>
        </p:spPr>
        <p:txBody>
          <a:bodyPr wrap="square" rtlCol="0">
            <a:spAutoFit/>
          </a:bodyPr>
          <a:lstStyle/>
          <a:p>
            <a:pPr>
              <a:spcAft>
                <a:spcPts val="600"/>
              </a:spcAft>
            </a:pPr>
            <a:r>
              <a:rPr lang="en-US" sz="1100" dirty="0">
                <a:ea typeface="Verdana" pitchFamily="34" charset="0"/>
                <a:cs typeface="Verdana" pitchFamily="34" charset="0"/>
              </a:rPr>
              <a:t>Reference: </a:t>
            </a:r>
            <a:r>
              <a:rPr lang="en-US" sz="1100" dirty="0"/>
              <a:t>H. </a:t>
            </a:r>
            <a:r>
              <a:rPr lang="en-US" sz="1100" dirty="0" err="1"/>
              <a:t>Mehrpouyan</a:t>
            </a:r>
            <a:r>
              <a:rPr lang="en-US" sz="1100" dirty="0"/>
              <a:t>, B. Haley, A. Dong, I. Y. </a:t>
            </a:r>
            <a:r>
              <a:rPr lang="en-US" sz="1100" dirty="0" err="1"/>
              <a:t>Tumer</a:t>
            </a:r>
            <a:r>
              <a:rPr lang="en-US" sz="1100" dirty="0"/>
              <a:t>, and C. Hoyle, "Resiliency analysis for complex engineered system design," </a:t>
            </a:r>
            <a:r>
              <a:rPr lang="en-US" sz="1100" i="1" dirty="0"/>
              <a:t>Artificial Intelligence for </a:t>
            </a:r>
            <a:r>
              <a:rPr lang="en-US" sz="1000" i="1" dirty="0"/>
              <a:t>Engineering</a:t>
            </a:r>
            <a:r>
              <a:rPr lang="en-US" sz="1100" i="1" dirty="0"/>
              <a:t> Design, Analysis and Manufacturing</a:t>
            </a:r>
            <a:r>
              <a:rPr lang="en-US" sz="1100" dirty="0"/>
              <a:t>, vol. 29, no. 01, pp. 93–108, Jan. 2015.</a:t>
            </a:r>
            <a:endParaRPr lang="en-US" sz="1100" dirty="0">
              <a:ea typeface="Verdana" pitchFamily="34" charset="0"/>
              <a:cs typeface="Verdana" pitchFamily="34" charset="0"/>
            </a:endParaRPr>
          </a:p>
        </p:txBody>
      </p:sp>
    </p:spTree>
    <p:extLst>
      <p:ext uri="{BB962C8B-B14F-4D97-AF65-F5344CB8AC3E}">
        <p14:creationId xmlns:p14="http://schemas.microsoft.com/office/powerpoint/2010/main" val="397178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a:xfrm>
            <a:off x="609600" y="1741311"/>
            <a:ext cx="8305800" cy="4678363"/>
          </a:xfrm>
        </p:spPr>
        <p:txBody>
          <a:bodyPr>
            <a:normAutofit/>
          </a:bodyPr>
          <a:lstStyle/>
          <a:p>
            <a:r>
              <a:rPr lang="en-US" dirty="0"/>
              <a:t>What is Systems Engineering?</a:t>
            </a:r>
          </a:p>
          <a:p>
            <a:endParaRPr lang="en-US" dirty="0"/>
          </a:p>
          <a:p>
            <a:r>
              <a:rPr lang="en-US" dirty="0"/>
              <a:t>What is Systems of Systems (SoS) Engineering?</a:t>
            </a:r>
          </a:p>
          <a:p>
            <a:endParaRPr lang="en-US" dirty="0"/>
          </a:p>
          <a:p>
            <a:r>
              <a:rPr lang="en-US" dirty="0"/>
              <a:t>How can mathematics contribute to Systems of Systems Engineering?</a:t>
            </a:r>
          </a:p>
          <a:p>
            <a:endParaRPr lang="en-US" dirty="0"/>
          </a:p>
        </p:txBody>
      </p:sp>
    </p:spTree>
    <p:extLst>
      <p:ext uri="{BB962C8B-B14F-4D97-AF65-F5344CB8AC3E}">
        <p14:creationId xmlns:p14="http://schemas.microsoft.com/office/powerpoint/2010/main" val="208341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Identifying Resilient </a:t>
            </a:r>
            <a:r>
              <a:rPr lang="en-US" dirty="0" err="1"/>
              <a:t>SoS</a:t>
            </a:r>
            <a:r>
              <a:rPr lang="en-US" dirty="0"/>
              <a:t> Architectures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751" y="1712041"/>
            <a:ext cx="3498936" cy="448005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9687" y="1723932"/>
            <a:ext cx="4959004" cy="4456277"/>
          </a:xfrm>
          <a:prstGeom prst="rect">
            <a:avLst/>
          </a:prstGeom>
        </p:spPr>
      </p:pic>
      <p:sp>
        <p:nvSpPr>
          <p:cNvPr id="3" name="Rectangle 2"/>
          <p:cNvSpPr/>
          <p:nvPr/>
        </p:nvSpPr>
        <p:spPr>
          <a:xfrm>
            <a:off x="1160001" y="1376003"/>
            <a:ext cx="2300436" cy="53094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spc="50" dirty="0">
                <a:ln w="0"/>
                <a:solidFill>
                  <a:schemeClr val="bg2"/>
                </a:solidFill>
                <a:effectLst>
                  <a:innerShdw blurRad="63500" dist="50800" dir="13500000">
                    <a:srgbClr val="000000">
                      <a:alpha val="50000"/>
                    </a:srgbClr>
                  </a:innerShdw>
                </a:effectLst>
              </a:rPr>
              <a:t>Architecture 1</a:t>
            </a:r>
          </a:p>
        </p:txBody>
      </p:sp>
      <p:sp>
        <p:nvSpPr>
          <p:cNvPr id="6" name="Rectangle 5"/>
          <p:cNvSpPr/>
          <p:nvPr/>
        </p:nvSpPr>
        <p:spPr>
          <a:xfrm>
            <a:off x="5381144" y="1376003"/>
            <a:ext cx="2316089" cy="53094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spc="50" dirty="0">
                <a:ln w="0"/>
                <a:solidFill>
                  <a:schemeClr val="bg2"/>
                </a:solidFill>
                <a:effectLst>
                  <a:innerShdw blurRad="63500" dist="50800" dir="13500000">
                    <a:srgbClr val="000000">
                      <a:alpha val="50000"/>
                    </a:srgbClr>
                  </a:innerShdw>
                </a:effectLst>
              </a:rPr>
              <a:t>Architecture 2</a:t>
            </a:r>
          </a:p>
        </p:txBody>
      </p:sp>
      <p:sp>
        <p:nvSpPr>
          <p:cNvPr id="7" name="Rectangle 6"/>
          <p:cNvSpPr/>
          <p:nvPr/>
        </p:nvSpPr>
        <p:spPr>
          <a:xfrm>
            <a:off x="526338" y="5879842"/>
            <a:ext cx="3567762" cy="64829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spc="50" dirty="0">
                <a:ln w="0"/>
                <a:solidFill>
                  <a:schemeClr val="bg2"/>
                </a:solidFill>
                <a:effectLst>
                  <a:innerShdw blurRad="63500" dist="50800" dir="13500000">
                    <a:srgbClr val="000000">
                      <a:alpha val="50000"/>
                    </a:srgbClr>
                  </a:innerShdw>
                </a:effectLst>
              </a:rPr>
              <a:t>Robustness Metric Value:</a:t>
            </a:r>
          </a:p>
          <a:p>
            <a:pPr algn="ctr"/>
            <a:r>
              <a:rPr lang="en-US" b="1" spc="50" dirty="0">
                <a:ln w="0"/>
                <a:solidFill>
                  <a:schemeClr val="bg2"/>
                </a:solidFill>
                <a:effectLst>
                  <a:innerShdw blurRad="63500" dist="50800" dir="13500000">
                    <a:srgbClr val="000000">
                      <a:alpha val="50000"/>
                    </a:srgbClr>
                  </a:innerShdw>
                </a:effectLst>
              </a:rPr>
              <a:t>0.5858</a:t>
            </a:r>
            <a:r>
              <a:rPr lang="en-US" sz="2000" b="1" spc="50" dirty="0">
                <a:ln w="0"/>
                <a:solidFill>
                  <a:schemeClr val="bg2"/>
                </a:solidFill>
                <a:effectLst>
                  <a:innerShdw blurRad="63500" dist="50800" dir="13500000">
                    <a:srgbClr val="000000">
                      <a:alpha val="50000"/>
                    </a:srgbClr>
                  </a:innerShdw>
                </a:effectLst>
              </a:rPr>
              <a:t> </a:t>
            </a:r>
          </a:p>
        </p:txBody>
      </p:sp>
      <p:sp>
        <p:nvSpPr>
          <p:cNvPr id="8" name="Rectangle 7"/>
          <p:cNvSpPr/>
          <p:nvPr/>
        </p:nvSpPr>
        <p:spPr>
          <a:xfrm>
            <a:off x="4755308" y="5879842"/>
            <a:ext cx="3567762" cy="648295"/>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spc="50" dirty="0">
                <a:ln w="0"/>
                <a:solidFill>
                  <a:schemeClr val="bg2"/>
                </a:solidFill>
                <a:effectLst>
                  <a:innerShdw blurRad="63500" dist="50800" dir="13500000">
                    <a:srgbClr val="000000">
                      <a:alpha val="50000"/>
                    </a:srgbClr>
                  </a:innerShdw>
                </a:effectLst>
              </a:rPr>
              <a:t>Robustness Metric Value:</a:t>
            </a:r>
          </a:p>
          <a:p>
            <a:pPr algn="ctr"/>
            <a:r>
              <a:rPr lang="en-US" b="1" spc="50" dirty="0">
                <a:ln w="0"/>
                <a:solidFill>
                  <a:schemeClr val="bg2"/>
                </a:solidFill>
                <a:effectLst>
                  <a:innerShdw blurRad="63500" dist="50800" dir="13500000">
                    <a:srgbClr val="000000">
                      <a:alpha val="50000"/>
                    </a:srgbClr>
                  </a:innerShdw>
                </a:effectLst>
              </a:rPr>
              <a:t>0.8299</a:t>
            </a:r>
            <a:endParaRPr lang="en-US" sz="20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969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Example Derivation of Algebraic Connectivity Value</a:t>
            </a:r>
          </a:p>
        </p:txBody>
      </p:sp>
    </p:spTree>
    <p:extLst>
      <p:ext uri="{BB962C8B-B14F-4D97-AF65-F5344CB8AC3E}">
        <p14:creationId xmlns:p14="http://schemas.microsoft.com/office/powerpoint/2010/main" val="88743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Example: Deriving Adjacency Matrix</a:t>
            </a:r>
          </a:p>
        </p:txBody>
      </p:sp>
      <p:grpSp>
        <p:nvGrpSpPr>
          <p:cNvPr id="69" name="Group 68"/>
          <p:cNvGrpSpPr/>
          <p:nvPr/>
        </p:nvGrpSpPr>
        <p:grpSpPr>
          <a:xfrm>
            <a:off x="609600" y="1686790"/>
            <a:ext cx="3321627" cy="4278886"/>
            <a:chOff x="609600" y="1437408"/>
            <a:chExt cx="3321627" cy="4278886"/>
          </a:xfrm>
        </p:grpSpPr>
        <p:cxnSp>
          <p:nvCxnSpPr>
            <p:cNvPr id="4" name="Straight Connector 3"/>
            <p:cNvCxnSpPr>
              <a:stCxn id="6" idx="2"/>
              <a:endCxn id="2" idx="0"/>
            </p:cNvCxnSpPr>
            <p:nvPr/>
          </p:nvCxnSpPr>
          <p:spPr>
            <a:xfrm flipH="1">
              <a:off x="1503218" y="2334491"/>
              <a:ext cx="1738745" cy="748146"/>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p:cNvCxnSpPr>
              <a:stCxn id="2" idx="2"/>
              <a:endCxn id="7" idx="0"/>
            </p:cNvCxnSpPr>
            <p:nvPr/>
          </p:nvCxnSpPr>
          <p:spPr>
            <a:xfrm flipH="1">
              <a:off x="1281546" y="4294909"/>
              <a:ext cx="221672" cy="534694"/>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Connector 17"/>
            <p:cNvCxnSpPr>
              <a:stCxn id="11" idx="1"/>
              <a:endCxn id="9" idx="3"/>
            </p:cNvCxnSpPr>
            <p:nvPr/>
          </p:nvCxnSpPr>
          <p:spPr>
            <a:xfrm flipH="1" flipV="1">
              <a:off x="1988127" y="1899804"/>
              <a:ext cx="523009" cy="1738308"/>
            </a:xfrm>
            <a:prstGeom prst="line">
              <a:avLst/>
            </a:prstGeom>
            <a:ln/>
          </p:spPr>
          <p:style>
            <a:lnRef idx="2">
              <a:schemeClr val="dk1"/>
            </a:lnRef>
            <a:fillRef idx="0">
              <a:schemeClr val="dk1"/>
            </a:fillRef>
            <a:effectRef idx="1">
              <a:schemeClr val="dk1"/>
            </a:effectRef>
            <a:fontRef idx="minor">
              <a:schemeClr val="tx1"/>
            </a:fontRef>
          </p:style>
        </p:cxnSp>
        <p:cxnSp>
          <p:nvCxnSpPr>
            <p:cNvPr id="21" name="Straight Connector 20"/>
            <p:cNvCxnSpPr>
              <a:stCxn id="8" idx="0"/>
              <a:endCxn id="2" idx="2"/>
            </p:cNvCxnSpPr>
            <p:nvPr/>
          </p:nvCxnSpPr>
          <p:spPr>
            <a:xfrm flipH="1" flipV="1">
              <a:off x="1503218" y="4294909"/>
              <a:ext cx="1759527" cy="534694"/>
            </a:xfrm>
            <a:prstGeom prst="line">
              <a:avLst/>
            </a:prstGeom>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2552699" y="1465117"/>
              <a:ext cx="1378528" cy="86937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Tow Sensor</a:t>
              </a:r>
            </a:p>
            <a:p>
              <a:pPr algn="ctr"/>
              <a:r>
                <a:rPr lang="en-US" dirty="0">
                  <a:ln w="0"/>
                  <a:solidFill>
                    <a:schemeClr val="tx1"/>
                  </a:solidFill>
                  <a:effectLst>
                    <a:outerShdw blurRad="38100" dist="19050" dir="2700000" algn="tl" rotWithShape="0">
                      <a:schemeClr val="dk1">
                        <a:alpha val="40000"/>
                      </a:schemeClr>
                    </a:outerShdw>
                  </a:effectLst>
                </a:rPr>
                <a:t>(2)</a:t>
              </a:r>
            </a:p>
          </p:txBody>
        </p:sp>
        <p:sp>
          <p:nvSpPr>
            <p:cNvPr id="7" name="Rectangle 6"/>
            <p:cNvSpPr/>
            <p:nvPr/>
          </p:nvSpPr>
          <p:spPr>
            <a:xfrm>
              <a:off x="609600" y="4829603"/>
              <a:ext cx="1343891" cy="88669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Bow Sensor</a:t>
              </a:r>
            </a:p>
            <a:p>
              <a:pPr algn="ctr"/>
              <a:r>
                <a:rPr lang="en-US" dirty="0">
                  <a:ln w="0"/>
                  <a:solidFill>
                    <a:schemeClr val="tx1"/>
                  </a:solidFill>
                  <a:effectLst>
                    <a:outerShdw blurRad="38100" dist="19050" dir="2700000" algn="tl" rotWithShape="0">
                      <a:schemeClr val="dk1">
                        <a:alpha val="40000"/>
                      </a:schemeClr>
                    </a:outerShdw>
                  </a:effectLst>
                </a:rPr>
                <a:t>(5)</a:t>
              </a:r>
            </a:p>
          </p:txBody>
        </p:sp>
        <p:sp>
          <p:nvSpPr>
            <p:cNvPr id="8" name="Rectangle 7"/>
            <p:cNvSpPr/>
            <p:nvPr/>
          </p:nvSpPr>
          <p:spPr>
            <a:xfrm>
              <a:off x="2594263" y="4829603"/>
              <a:ext cx="1336964" cy="88669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Torpedo</a:t>
              </a:r>
            </a:p>
            <a:p>
              <a:pPr algn="ctr"/>
              <a:r>
                <a:rPr lang="en-US" dirty="0">
                  <a:ln w="0"/>
                  <a:solidFill>
                    <a:schemeClr val="tx1"/>
                  </a:solidFill>
                  <a:effectLst>
                    <a:outerShdw blurRad="38100" dist="19050" dir="2700000" algn="tl" rotWithShape="0">
                      <a:schemeClr val="dk1">
                        <a:alpha val="40000"/>
                      </a:schemeClr>
                    </a:outerShdw>
                  </a:effectLst>
                </a:rPr>
                <a:t>(6)</a:t>
              </a:r>
            </a:p>
          </p:txBody>
        </p:sp>
        <p:sp>
          <p:nvSpPr>
            <p:cNvPr id="11" name="Rectangle 10"/>
            <p:cNvSpPr/>
            <p:nvPr/>
          </p:nvSpPr>
          <p:spPr>
            <a:xfrm>
              <a:off x="2511136" y="3169221"/>
              <a:ext cx="1420091" cy="93778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External </a:t>
              </a:r>
              <a:r>
                <a:rPr lang="en-US" dirty="0" err="1">
                  <a:ln w="0"/>
                  <a:solidFill>
                    <a:schemeClr val="tx1"/>
                  </a:solidFill>
                  <a:effectLst>
                    <a:outerShdw blurRad="38100" dist="19050" dir="2700000" algn="tl" rotWithShape="0">
                      <a:schemeClr val="dk1">
                        <a:alpha val="40000"/>
                      </a:schemeClr>
                    </a:outerShdw>
                  </a:effectLst>
                </a:rPr>
                <a:t>Comms</a:t>
              </a: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(4)</a:t>
              </a:r>
            </a:p>
          </p:txBody>
        </p:sp>
        <p:cxnSp>
          <p:nvCxnSpPr>
            <p:cNvPr id="24" name="Straight Connector 23"/>
            <p:cNvCxnSpPr>
              <a:stCxn id="2" idx="0"/>
              <a:endCxn id="9" idx="2"/>
            </p:cNvCxnSpPr>
            <p:nvPr/>
          </p:nvCxnSpPr>
          <p:spPr>
            <a:xfrm flipH="1" flipV="1">
              <a:off x="1298864" y="2362200"/>
              <a:ext cx="204354" cy="720437"/>
            </a:xfrm>
            <a:prstGeom prst="line">
              <a:avLst/>
            </a:prstGeom>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734291" y="3082637"/>
              <a:ext cx="1537854" cy="121227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Integrated Combat System</a:t>
              </a:r>
            </a:p>
            <a:p>
              <a:pPr algn="ctr"/>
              <a:r>
                <a:rPr lang="en-US" dirty="0">
                  <a:ln w="0"/>
                  <a:solidFill>
                    <a:schemeClr val="tx1"/>
                  </a:solidFill>
                  <a:effectLst>
                    <a:outerShdw blurRad="38100" dist="19050" dir="2700000" algn="tl" rotWithShape="0">
                      <a:schemeClr val="dk1">
                        <a:alpha val="40000"/>
                      </a:schemeClr>
                    </a:outerShdw>
                  </a:effectLst>
                </a:rPr>
                <a:t>(3)</a:t>
              </a:r>
            </a:p>
          </p:txBody>
        </p:sp>
        <p:sp>
          <p:nvSpPr>
            <p:cNvPr id="9" name="Rectangle 8"/>
            <p:cNvSpPr/>
            <p:nvPr/>
          </p:nvSpPr>
          <p:spPr>
            <a:xfrm>
              <a:off x="609600" y="1437408"/>
              <a:ext cx="1378527" cy="92479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Sub HDR SATCOM</a:t>
              </a:r>
            </a:p>
            <a:p>
              <a:pPr algn="ctr"/>
              <a:r>
                <a:rPr lang="en-US" dirty="0">
                  <a:ln w="0"/>
                  <a:solidFill>
                    <a:schemeClr val="tx1"/>
                  </a:solidFill>
                  <a:effectLst>
                    <a:outerShdw blurRad="38100" dist="19050" dir="2700000" algn="tl" rotWithShape="0">
                      <a:schemeClr val="dk1">
                        <a:alpha val="40000"/>
                      </a:schemeClr>
                    </a:outerShdw>
                  </a:effectLst>
                </a:rPr>
                <a:t>(1)</a:t>
              </a:r>
            </a:p>
          </p:txBody>
        </p:sp>
      </p:grpSp>
      <p:sp>
        <p:nvSpPr>
          <p:cNvPr id="65" name="Right Arrow 64"/>
          <p:cNvSpPr/>
          <p:nvPr/>
        </p:nvSpPr>
        <p:spPr>
          <a:xfrm>
            <a:off x="4097482" y="3478352"/>
            <a:ext cx="1039091" cy="818284"/>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graphicFrame>
        <p:nvGraphicFramePr>
          <p:cNvPr id="71" name="Table 70"/>
          <p:cNvGraphicFramePr>
            <a:graphicFrameLocks noGrp="1"/>
          </p:cNvGraphicFramePr>
          <p:nvPr>
            <p:extLst/>
          </p:nvPr>
        </p:nvGraphicFramePr>
        <p:xfrm>
          <a:off x="5583384" y="2764503"/>
          <a:ext cx="3255816" cy="2834550"/>
        </p:xfrm>
        <a:graphic>
          <a:graphicData uri="http://schemas.openxmlformats.org/drawingml/2006/table">
            <a:tbl>
              <a:tblPr firstRow="1" bandRow="1">
                <a:tableStyleId>{ED083AE6-46FA-4A59-8FB0-9F97EB10719F}</a:tableStyleId>
              </a:tblPr>
              <a:tblGrid>
                <a:gridCol w="542636">
                  <a:extLst>
                    <a:ext uri="{9D8B030D-6E8A-4147-A177-3AD203B41FA5}">
                      <a16:colId xmlns:a16="http://schemas.microsoft.com/office/drawing/2014/main" val="348715448"/>
                    </a:ext>
                  </a:extLst>
                </a:gridCol>
                <a:gridCol w="542636">
                  <a:extLst>
                    <a:ext uri="{9D8B030D-6E8A-4147-A177-3AD203B41FA5}">
                      <a16:colId xmlns:a16="http://schemas.microsoft.com/office/drawing/2014/main" val="2004428856"/>
                    </a:ext>
                  </a:extLst>
                </a:gridCol>
                <a:gridCol w="542636">
                  <a:extLst>
                    <a:ext uri="{9D8B030D-6E8A-4147-A177-3AD203B41FA5}">
                      <a16:colId xmlns:a16="http://schemas.microsoft.com/office/drawing/2014/main" val="2259960713"/>
                    </a:ext>
                  </a:extLst>
                </a:gridCol>
                <a:gridCol w="542636">
                  <a:extLst>
                    <a:ext uri="{9D8B030D-6E8A-4147-A177-3AD203B41FA5}">
                      <a16:colId xmlns:a16="http://schemas.microsoft.com/office/drawing/2014/main" val="312757170"/>
                    </a:ext>
                  </a:extLst>
                </a:gridCol>
                <a:gridCol w="542636">
                  <a:extLst>
                    <a:ext uri="{9D8B030D-6E8A-4147-A177-3AD203B41FA5}">
                      <a16:colId xmlns:a16="http://schemas.microsoft.com/office/drawing/2014/main" val="1912408018"/>
                    </a:ext>
                  </a:extLst>
                </a:gridCol>
                <a:gridCol w="542636">
                  <a:extLst>
                    <a:ext uri="{9D8B030D-6E8A-4147-A177-3AD203B41FA5}">
                      <a16:colId xmlns:a16="http://schemas.microsoft.com/office/drawing/2014/main" val="3760106021"/>
                    </a:ext>
                  </a:extLst>
                </a:gridCol>
              </a:tblGrid>
              <a:tr h="472425">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1</a:t>
                      </a:r>
                      <a:endParaRPr lang="en-US" b="0" dirty="0">
                        <a:solidFill>
                          <a:schemeClr val="tx1"/>
                        </a:solidFill>
                      </a:endParaRPr>
                    </a:p>
                  </a:txBody>
                  <a:tcPr/>
                </a:tc>
                <a:tc>
                  <a:txBody>
                    <a:bodyPr/>
                    <a:lstStyle/>
                    <a:p>
                      <a:pPr algn="ctr"/>
                      <a:r>
                        <a:rPr lang="en-US" b="0" dirty="0"/>
                        <a:t>1</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extLst>
                  <a:ext uri="{0D108BD9-81ED-4DB2-BD59-A6C34878D82A}">
                    <a16:rowId xmlns:a16="http://schemas.microsoft.com/office/drawing/2014/main" val="620492454"/>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66167091"/>
                  </a:ext>
                </a:extLst>
              </a:tr>
              <a:tr h="472425">
                <a:tc>
                  <a:txBody>
                    <a:bodyPr/>
                    <a:lstStyle/>
                    <a:p>
                      <a:pPr algn="ctr"/>
                      <a:r>
                        <a:rPr lang="en-US" dirty="0"/>
                        <a:t>1</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extLst>
                  <a:ext uri="{0D108BD9-81ED-4DB2-BD59-A6C34878D82A}">
                    <a16:rowId xmlns:a16="http://schemas.microsoft.com/office/drawing/2014/main" val="1019765691"/>
                  </a:ext>
                </a:extLst>
              </a:tr>
              <a:tr h="472425">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3021914388"/>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2088693788"/>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813504984"/>
                  </a:ext>
                </a:extLst>
              </a:tr>
            </a:tbl>
          </a:graphicData>
        </a:graphic>
      </p:graphicFrame>
      <p:graphicFrame>
        <p:nvGraphicFramePr>
          <p:cNvPr id="74" name="Table 73"/>
          <p:cNvGraphicFramePr>
            <a:graphicFrameLocks noGrp="1"/>
          </p:cNvGraphicFramePr>
          <p:nvPr>
            <p:extLst/>
          </p:nvPr>
        </p:nvGraphicFramePr>
        <p:xfrm>
          <a:off x="5583384" y="2371812"/>
          <a:ext cx="3255816" cy="365760"/>
        </p:xfrm>
        <a:graphic>
          <a:graphicData uri="http://schemas.openxmlformats.org/drawingml/2006/table">
            <a:tbl>
              <a:tblPr firstRow="1" bandRow="1">
                <a:tableStyleId>{93296810-A885-4BE3-A3E7-6D5BEEA58F35}</a:tableStyleId>
              </a:tblPr>
              <a:tblGrid>
                <a:gridCol w="542636">
                  <a:extLst>
                    <a:ext uri="{9D8B030D-6E8A-4147-A177-3AD203B41FA5}">
                      <a16:colId xmlns:a16="http://schemas.microsoft.com/office/drawing/2014/main" val="2953406020"/>
                    </a:ext>
                  </a:extLst>
                </a:gridCol>
                <a:gridCol w="542636">
                  <a:extLst>
                    <a:ext uri="{9D8B030D-6E8A-4147-A177-3AD203B41FA5}">
                      <a16:colId xmlns:a16="http://schemas.microsoft.com/office/drawing/2014/main" val="2364293684"/>
                    </a:ext>
                  </a:extLst>
                </a:gridCol>
                <a:gridCol w="542636">
                  <a:extLst>
                    <a:ext uri="{9D8B030D-6E8A-4147-A177-3AD203B41FA5}">
                      <a16:colId xmlns:a16="http://schemas.microsoft.com/office/drawing/2014/main" val="2835370944"/>
                    </a:ext>
                  </a:extLst>
                </a:gridCol>
                <a:gridCol w="542636">
                  <a:extLst>
                    <a:ext uri="{9D8B030D-6E8A-4147-A177-3AD203B41FA5}">
                      <a16:colId xmlns:a16="http://schemas.microsoft.com/office/drawing/2014/main" val="1792887966"/>
                    </a:ext>
                  </a:extLst>
                </a:gridCol>
                <a:gridCol w="542636">
                  <a:extLst>
                    <a:ext uri="{9D8B030D-6E8A-4147-A177-3AD203B41FA5}">
                      <a16:colId xmlns:a16="http://schemas.microsoft.com/office/drawing/2014/main" val="836280992"/>
                    </a:ext>
                  </a:extLst>
                </a:gridCol>
                <a:gridCol w="542636">
                  <a:extLst>
                    <a:ext uri="{9D8B030D-6E8A-4147-A177-3AD203B41FA5}">
                      <a16:colId xmlns:a16="http://schemas.microsoft.com/office/drawing/2014/main" val="437804643"/>
                    </a:ext>
                  </a:extLst>
                </a:gridCol>
              </a:tblGrid>
              <a:tr h="337705">
                <a:tc>
                  <a:txBody>
                    <a:bodyPr/>
                    <a:lstStyle/>
                    <a:p>
                      <a:pPr algn="ctr"/>
                      <a:r>
                        <a:rPr lang="en-US" dirty="0">
                          <a:solidFill>
                            <a:schemeClr val="tx1"/>
                          </a:solidFill>
                        </a:rPr>
                        <a:t>1</a:t>
                      </a:r>
                    </a:p>
                  </a:txBody>
                  <a:tcPr/>
                </a:tc>
                <a:tc>
                  <a:txBody>
                    <a:bodyPr/>
                    <a:lstStyle/>
                    <a:p>
                      <a:pPr algn="ctr"/>
                      <a:r>
                        <a:rPr lang="en-US" dirty="0">
                          <a:solidFill>
                            <a:schemeClr val="tx1"/>
                          </a:solidFill>
                        </a:rPr>
                        <a:t>2</a:t>
                      </a:r>
                    </a:p>
                  </a:txBody>
                  <a:tcPr/>
                </a:tc>
                <a:tc>
                  <a:txBody>
                    <a:bodyPr/>
                    <a:lstStyle/>
                    <a:p>
                      <a:pPr algn="ctr"/>
                      <a:r>
                        <a:rPr lang="en-US" dirty="0">
                          <a:solidFill>
                            <a:schemeClr val="tx1"/>
                          </a:solidFill>
                        </a:rPr>
                        <a:t>3</a:t>
                      </a:r>
                    </a:p>
                  </a:txBody>
                  <a:tcPr/>
                </a:tc>
                <a:tc>
                  <a:txBody>
                    <a:bodyPr/>
                    <a:lstStyle/>
                    <a:p>
                      <a:pPr algn="ctr"/>
                      <a:r>
                        <a:rPr lang="en-US" dirty="0">
                          <a:solidFill>
                            <a:schemeClr val="tx1"/>
                          </a:solidFill>
                        </a:rPr>
                        <a:t>4</a:t>
                      </a:r>
                    </a:p>
                  </a:txBody>
                  <a:tcPr/>
                </a:tc>
                <a:tc>
                  <a:txBody>
                    <a:bodyPr/>
                    <a:lstStyle/>
                    <a:p>
                      <a:pPr algn="ctr"/>
                      <a:r>
                        <a:rPr lang="en-US" dirty="0">
                          <a:solidFill>
                            <a:schemeClr val="tx1"/>
                          </a:solidFill>
                        </a:rPr>
                        <a:t>5</a:t>
                      </a:r>
                    </a:p>
                  </a:txBody>
                  <a:tcPr/>
                </a:tc>
                <a:tc>
                  <a:txBody>
                    <a:bodyPr/>
                    <a:lstStyle/>
                    <a:p>
                      <a:pPr algn="ctr"/>
                      <a:r>
                        <a:rPr lang="en-US" dirty="0">
                          <a:solidFill>
                            <a:schemeClr val="tx1"/>
                          </a:solidFill>
                        </a:rPr>
                        <a:t>6</a:t>
                      </a:r>
                    </a:p>
                  </a:txBody>
                  <a:tcPr/>
                </a:tc>
                <a:extLst>
                  <a:ext uri="{0D108BD9-81ED-4DB2-BD59-A6C34878D82A}">
                    <a16:rowId xmlns:a16="http://schemas.microsoft.com/office/drawing/2014/main" val="2923969301"/>
                  </a:ext>
                </a:extLst>
              </a:tr>
            </a:tbl>
          </a:graphicData>
        </a:graphic>
      </p:graphicFrame>
      <p:graphicFrame>
        <p:nvGraphicFramePr>
          <p:cNvPr id="76" name="Table 75"/>
          <p:cNvGraphicFramePr>
            <a:graphicFrameLocks noGrp="1"/>
          </p:cNvGraphicFramePr>
          <p:nvPr>
            <p:extLst/>
          </p:nvPr>
        </p:nvGraphicFramePr>
        <p:xfrm>
          <a:off x="5157358" y="2764505"/>
          <a:ext cx="329046" cy="2834550"/>
        </p:xfrm>
        <a:graphic>
          <a:graphicData uri="http://schemas.openxmlformats.org/drawingml/2006/table">
            <a:tbl>
              <a:tblPr firstRow="1" bandRow="1">
                <a:tableStyleId>{93296810-A885-4BE3-A3E7-6D5BEEA58F35}</a:tableStyleId>
              </a:tblPr>
              <a:tblGrid>
                <a:gridCol w="329046">
                  <a:extLst>
                    <a:ext uri="{9D8B030D-6E8A-4147-A177-3AD203B41FA5}">
                      <a16:colId xmlns:a16="http://schemas.microsoft.com/office/drawing/2014/main" val="822777123"/>
                    </a:ext>
                  </a:extLst>
                </a:gridCol>
              </a:tblGrid>
              <a:tr h="472425">
                <a:tc>
                  <a:txBody>
                    <a:bodyPr/>
                    <a:lstStyle/>
                    <a:p>
                      <a:pPr algn="ctr"/>
                      <a:r>
                        <a:rPr lang="en-US" dirty="0">
                          <a:solidFill>
                            <a:schemeClr val="tx1"/>
                          </a:solidFill>
                        </a:rPr>
                        <a:t>1</a:t>
                      </a:r>
                    </a:p>
                  </a:txBody>
                  <a:tcPr/>
                </a:tc>
                <a:extLst>
                  <a:ext uri="{0D108BD9-81ED-4DB2-BD59-A6C34878D82A}">
                    <a16:rowId xmlns:a16="http://schemas.microsoft.com/office/drawing/2014/main" val="4181932028"/>
                  </a:ext>
                </a:extLst>
              </a:tr>
              <a:tr h="472425">
                <a:tc>
                  <a:txBody>
                    <a:bodyPr/>
                    <a:lstStyle/>
                    <a:p>
                      <a:pPr algn="ctr"/>
                      <a:r>
                        <a:rPr lang="en-US" b="1" dirty="0">
                          <a:solidFill>
                            <a:schemeClr val="tx1"/>
                          </a:solidFill>
                        </a:rPr>
                        <a:t>2</a:t>
                      </a:r>
                    </a:p>
                  </a:txBody>
                  <a:tcPr/>
                </a:tc>
                <a:extLst>
                  <a:ext uri="{0D108BD9-81ED-4DB2-BD59-A6C34878D82A}">
                    <a16:rowId xmlns:a16="http://schemas.microsoft.com/office/drawing/2014/main" val="4275104465"/>
                  </a:ext>
                </a:extLst>
              </a:tr>
              <a:tr h="472425">
                <a:tc>
                  <a:txBody>
                    <a:bodyPr/>
                    <a:lstStyle/>
                    <a:p>
                      <a:pPr algn="ctr"/>
                      <a:r>
                        <a:rPr lang="en-US" b="1" dirty="0">
                          <a:solidFill>
                            <a:schemeClr val="tx1"/>
                          </a:solidFill>
                        </a:rPr>
                        <a:t>3</a:t>
                      </a:r>
                      <a:endParaRPr lang="en-US" b="0" dirty="0">
                        <a:solidFill>
                          <a:schemeClr val="tx1"/>
                        </a:solidFill>
                      </a:endParaRPr>
                    </a:p>
                  </a:txBody>
                  <a:tcPr/>
                </a:tc>
                <a:extLst>
                  <a:ext uri="{0D108BD9-81ED-4DB2-BD59-A6C34878D82A}">
                    <a16:rowId xmlns:a16="http://schemas.microsoft.com/office/drawing/2014/main" val="3388459848"/>
                  </a:ext>
                </a:extLst>
              </a:tr>
              <a:tr h="472425">
                <a:tc>
                  <a:txBody>
                    <a:bodyPr/>
                    <a:lstStyle/>
                    <a:p>
                      <a:pPr algn="ctr"/>
                      <a:r>
                        <a:rPr lang="en-US" b="1" dirty="0">
                          <a:solidFill>
                            <a:schemeClr val="tx1"/>
                          </a:solidFill>
                        </a:rPr>
                        <a:t>4</a:t>
                      </a:r>
                    </a:p>
                  </a:txBody>
                  <a:tcPr/>
                </a:tc>
                <a:extLst>
                  <a:ext uri="{0D108BD9-81ED-4DB2-BD59-A6C34878D82A}">
                    <a16:rowId xmlns:a16="http://schemas.microsoft.com/office/drawing/2014/main" val="3384368650"/>
                  </a:ext>
                </a:extLst>
              </a:tr>
              <a:tr h="472425">
                <a:tc>
                  <a:txBody>
                    <a:bodyPr/>
                    <a:lstStyle/>
                    <a:p>
                      <a:pPr algn="ctr"/>
                      <a:r>
                        <a:rPr lang="en-US" b="1" dirty="0">
                          <a:solidFill>
                            <a:schemeClr val="tx1"/>
                          </a:solidFill>
                        </a:rPr>
                        <a:t>5</a:t>
                      </a:r>
                    </a:p>
                  </a:txBody>
                  <a:tcPr/>
                </a:tc>
                <a:extLst>
                  <a:ext uri="{0D108BD9-81ED-4DB2-BD59-A6C34878D82A}">
                    <a16:rowId xmlns:a16="http://schemas.microsoft.com/office/drawing/2014/main" val="4110302200"/>
                  </a:ext>
                </a:extLst>
              </a:tr>
              <a:tr h="472425">
                <a:tc>
                  <a:txBody>
                    <a:bodyPr/>
                    <a:lstStyle/>
                    <a:p>
                      <a:pPr algn="ctr"/>
                      <a:r>
                        <a:rPr lang="en-US" b="1" dirty="0">
                          <a:solidFill>
                            <a:schemeClr val="tx1"/>
                          </a:solidFill>
                        </a:rPr>
                        <a:t>6</a:t>
                      </a:r>
                    </a:p>
                  </a:txBody>
                  <a:tcPr/>
                </a:tc>
                <a:extLst>
                  <a:ext uri="{0D108BD9-81ED-4DB2-BD59-A6C34878D82A}">
                    <a16:rowId xmlns:a16="http://schemas.microsoft.com/office/drawing/2014/main" val="1994950622"/>
                  </a:ext>
                </a:extLst>
              </a:tr>
            </a:tbl>
          </a:graphicData>
        </a:graphic>
      </p:graphicFrame>
      <p:sp>
        <p:nvSpPr>
          <p:cNvPr id="78" name="Rectangle 77"/>
          <p:cNvSpPr/>
          <p:nvPr/>
        </p:nvSpPr>
        <p:spPr>
          <a:xfrm>
            <a:off x="5486404" y="1714499"/>
            <a:ext cx="3352796" cy="63038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Adjacency Matrix Representation</a:t>
            </a:r>
          </a:p>
        </p:txBody>
      </p:sp>
    </p:spTree>
    <p:extLst>
      <p:ext uri="{BB962C8B-B14F-4D97-AF65-F5344CB8AC3E}">
        <p14:creationId xmlns:p14="http://schemas.microsoft.com/office/powerpoint/2010/main" val="516056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Example: Deriving Degree Matrix</a:t>
            </a:r>
          </a:p>
        </p:txBody>
      </p:sp>
      <p:graphicFrame>
        <p:nvGraphicFramePr>
          <p:cNvPr id="71" name="Table 70"/>
          <p:cNvGraphicFramePr>
            <a:graphicFrameLocks noGrp="1"/>
          </p:cNvGraphicFramePr>
          <p:nvPr>
            <p:extLst/>
          </p:nvPr>
        </p:nvGraphicFramePr>
        <p:xfrm>
          <a:off x="904008" y="2757577"/>
          <a:ext cx="3255816" cy="2834550"/>
        </p:xfrm>
        <a:graphic>
          <a:graphicData uri="http://schemas.openxmlformats.org/drawingml/2006/table">
            <a:tbl>
              <a:tblPr firstRow="1" bandRow="1">
                <a:tableStyleId>{ED083AE6-46FA-4A59-8FB0-9F97EB10719F}</a:tableStyleId>
              </a:tblPr>
              <a:tblGrid>
                <a:gridCol w="542636">
                  <a:extLst>
                    <a:ext uri="{9D8B030D-6E8A-4147-A177-3AD203B41FA5}">
                      <a16:colId xmlns:a16="http://schemas.microsoft.com/office/drawing/2014/main" val="348715448"/>
                    </a:ext>
                  </a:extLst>
                </a:gridCol>
                <a:gridCol w="542636">
                  <a:extLst>
                    <a:ext uri="{9D8B030D-6E8A-4147-A177-3AD203B41FA5}">
                      <a16:colId xmlns:a16="http://schemas.microsoft.com/office/drawing/2014/main" val="2004428856"/>
                    </a:ext>
                  </a:extLst>
                </a:gridCol>
                <a:gridCol w="542636">
                  <a:extLst>
                    <a:ext uri="{9D8B030D-6E8A-4147-A177-3AD203B41FA5}">
                      <a16:colId xmlns:a16="http://schemas.microsoft.com/office/drawing/2014/main" val="2259960713"/>
                    </a:ext>
                  </a:extLst>
                </a:gridCol>
                <a:gridCol w="542636">
                  <a:extLst>
                    <a:ext uri="{9D8B030D-6E8A-4147-A177-3AD203B41FA5}">
                      <a16:colId xmlns:a16="http://schemas.microsoft.com/office/drawing/2014/main" val="312757170"/>
                    </a:ext>
                  </a:extLst>
                </a:gridCol>
                <a:gridCol w="542636">
                  <a:extLst>
                    <a:ext uri="{9D8B030D-6E8A-4147-A177-3AD203B41FA5}">
                      <a16:colId xmlns:a16="http://schemas.microsoft.com/office/drawing/2014/main" val="1912408018"/>
                    </a:ext>
                  </a:extLst>
                </a:gridCol>
                <a:gridCol w="542636">
                  <a:extLst>
                    <a:ext uri="{9D8B030D-6E8A-4147-A177-3AD203B41FA5}">
                      <a16:colId xmlns:a16="http://schemas.microsoft.com/office/drawing/2014/main" val="3760106021"/>
                    </a:ext>
                  </a:extLst>
                </a:gridCol>
              </a:tblGrid>
              <a:tr h="472425">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1</a:t>
                      </a:r>
                      <a:endParaRPr lang="en-US" b="0" dirty="0">
                        <a:solidFill>
                          <a:schemeClr val="tx1"/>
                        </a:solidFill>
                      </a:endParaRPr>
                    </a:p>
                  </a:txBody>
                  <a:tcPr>
                    <a:solidFill>
                      <a:schemeClr val="accent1"/>
                    </a:solidFill>
                  </a:tcPr>
                </a:tc>
                <a:tc>
                  <a:txBody>
                    <a:bodyPr/>
                    <a:lstStyle/>
                    <a:p>
                      <a:pPr algn="ctr"/>
                      <a:r>
                        <a:rPr lang="en-US" b="0" dirty="0"/>
                        <a:t>1</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extLst>
                  <a:ext uri="{0D108BD9-81ED-4DB2-BD59-A6C34878D82A}">
                    <a16:rowId xmlns:a16="http://schemas.microsoft.com/office/drawing/2014/main" val="620492454"/>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solidFill>
                      <a:schemeClr val="accent1"/>
                    </a:solidFill>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66167091"/>
                  </a:ext>
                </a:extLst>
              </a:tr>
              <a:tr h="472425">
                <a:tc>
                  <a:txBody>
                    <a:bodyPr/>
                    <a:lstStyle/>
                    <a:p>
                      <a:pPr algn="ctr"/>
                      <a:r>
                        <a:rPr lang="en-US" dirty="0"/>
                        <a:t>1</a:t>
                      </a:r>
                      <a:endParaRPr lang="en-US" dirty="0">
                        <a:solidFill>
                          <a:schemeClr val="tx1"/>
                        </a:solidFill>
                      </a:endParaRPr>
                    </a:p>
                  </a:txBody>
                  <a:tcPr>
                    <a:solidFill>
                      <a:schemeClr val="accent1"/>
                    </a:solidFill>
                  </a:tcPr>
                </a:tc>
                <a:tc>
                  <a:txBody>
                    <a:bodyPr/>
                    <a:lstStyle/>
                    <a:p>
                      <a:pPr algn="ctr"/>
                      <a:r>
                        <a:rPr lang="en-US" dirty="0"/>
                        <a:t>1</a:t>
                      </a:r>
                      <a:endParaRPr lang="en-US" dirty="0">
                        <a:solidFill>
                          <a:schemeClr val="tx1"/>
                        </a:solidFill>
                      </a:endParaRPr>
                    </a:p>
                  </a:txBody>
                  <a:tcPr>
                    <a:solidFill>
                      <a:schemeClr val="accent1"/>
                    </a:solidFill>
                  </a:tcPr>
                </a:tc>
                <a:tc>
                  <a:txBody>
                    <a:bodyPr/>
                    <a:lstStyle/>
                    <a:p>
                      <a:pPr algn="ctr"/>
                      <a:r>
                        <a:rPr lang="en-US" dirty="0"/>
                        <a:t>0</a:t>
                      </a:r>
                      <a:endParaRPr lang="en-US" dirty="0">
                        <a:solidFill>
                          <a:schemeClr val="tx1"/>
                        </a:solidFill>
                      </a:endParaRPr>
                    </a:p>
                  </a:txBody>
                  <a:tcPr>
                    <a:solidFill>
                      <a:schemeClr val="accent1"/>
                    </a:solidFill>
                  </a:tcPr>
                </a:tc>
                <a:tc>
                  <a:txBody>
                    <a:bodyPr/>
                    <a:lstStyle/>
                    <a:p>
                      <a:pPr algn="ctr"/>
                      <a:r>
                        <a:rPr lang="en-US" dirty="0"/>
                        <a:t>0</a:t>
                      </a:r>
                      <a:endParaRPr lang="en-US" dirty="0">
                        <a:solidFill>
                          <a:schemeClr val="tx1"/>
                        </a:solidFill>
                      </a:endParaRPr>
                    </a:p>
                  </a:txBody>
                  <a:tcPr>
                    <a:solidFill>
                      <a:schemeClr val="accent1"/>
                    </a:solidFill>
                  </a:tcPr>
                </a:tc>
                <a:tc>
                  <a:txBody>
                    <a:bodyPr/>
                    <a:lstStyle/>
                    <a:p>
                      <a:pPr algn="ctr"/>
                      <a:r>
                        <a:rPr lang="en-US" dirty="0"/>
                        <a:t>1</a:t>
                      </a:r>
                      <a:endParaRPr lang="en-US" dirty="0">
                        <a:solidFill>
                          <a:schemeClr val="tx1"/>
                        </a:solidFill>
                      </a:endParaRPr>
                    </a:p>
                  </a:txBody>
                  <a:tcPr>
                    <a:solidFill>
                      <a:schemeClr val="accent1"/>
                    </a:solidFill>
                  </a:tcPr>
                </a:tc>
                <a:tc>
                  <a:txBody>
                    <a:bodyPr/>
                    <a:lstStyle/>
                    <a:p>
                      <a:pPr algn="ctr"/>
                      <a:r>
                        <a:rPr lang="en-US" dirty="0"/>
                        <a:t>1</a:t>
                      </a:r>
                      <a:endParaRPr lang="en-US" dirty="0">
                        <a:solidFill>
                          <a:schemeClr val="tx1"/>
                        </a:solidFill>
                      </a:endParaRPr>
                    </a:p>
                  </a:txBody>
                  <a:tcPr>
                    <a:solidFill>
                      <a:schemeClr val="accent1"/>
                    </a:solidFill>
                  </a:tcPr>
                </a:tc>
                <a:extLst>
                  <a:ext uri="{0D108BD9-81ED-4DB2-BD59-A6C34878D82A}">
                    <a16:rowId xmlns:a16="http://schemas.microsoft.com/office/drawing/2014/main" val="1019765691"/>
                  </a:ext>
                </a:extLst>
              </a:tr>
              <a:tr h="472425">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solidFill>
                      <a:schemeClr val="accent1"/>
                    </a:solidFill>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3021914388"/>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solidFill>
                      <a:schemeClr val="accent1"/>
                    </a:solidFill>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2088693788"/>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solidFill>
                      <a:schemeClr val="accent1"/>
                    </a:solidFill>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813504984"/>
                  </a:ext>
                </a:extLst>
              </a:tr>
            </a:tbl>
          </a:graphicData>
        </a:graphic>
      </p:graphicFrame>
      <p:graphicFrame>
        <p:nvGraphicFramePr>
          <p:cNvPr id="74" name="Table 73"/>
          <p:cNvGraphicFramePr>
            <a:graphicFrameLocks noGrp="1"/>
          </p:cNvGraphicFramePr>
          <p:nvPr>
            <p:extLst/>
          </p:nvPr>
        </p:nvGraphicFramePr>
        <p:xfrm>
          <a:off x="904008" y="2364886"/>
          <a:ext cx="3255816" cy="365760"/>
        </p:xfrm>
        <a:graphic>
          <a:graphicData uri="http://schemas.openxmlformats.org/drawingml/2006/table">
            <a:tbl>
              <a:tblPr firstRow="1" bandRow="1">
                <a:tableStyleId>{93296810-A885-4BE3-A3E7-6D5BEEA58F35}</a:tableStyleId>
              </a:tblPr>
              <a:tblGrid>
                <a:gridCol w="542636">
                  <a:extLst>
                    <a:ext uri="{9D8B030D-6E8A-4147-A177-3AD203B41FA5}">
                      <a16:colId xmlns:a16="http://schemas.microsoft.com/office/drawing/2014/main" val="2953406020"/>
                    </a:ext>
                  </a:extLst>
                </a:gridCol>
                <a:gridCol w="542636">
                  <a:extLst>
                    <a:ext uri="{9D8B030D-6E8A-4147-A177-3AD203B41FA5}">
                      <a16:colId xmlns:a16="http://schemas.microsoft.com/office/drawing/2014/main" val="2364293684"/>
                    </a:ext>
                  </a:extLst>
                </a:gridCol>
                <a:gridCol w="542636">
                  <a:extLst>
                    <a:ext uri="{9D8B030D-6E8A-4147-A177-3AD203B41FA5}">
                      <a16:colId xmlns:a16="http://schemas.microsoft.com/office/drawing/2014/main" val="2835370944"/>
                    </a:ext>
                  </a:extLst>
                </a:gridCol>
                <a:gridCol w="542636">
                  <a:extLst>
                    <a:ext uri="{9D8B030D-6E8A-4147-A177-3AD203B41FA5}">
                      <a16:colId xmlns:a16="http://schemas.microsoft.com/office/drawing/2014/main" val="1792887966"/>
                    </a:ext>
                  </a:extLst>
                </a:gridCol>
                <a:gridCol w="542636">
                  <a:extLst>
                    <a:ext uri="{9D8B030D-6E8A-4147-A177-3AD203B41FA5}">
                      <a16:colId xmlns:a16="http://schemas.microsoft.com/office/drawing/2014/main" val="836280992"/>
                    </a:ext>
                  </a:extLst>
                </a:gridCol>
                <a:gridCol w="542636">
                  <a:extLst>
                    <a:ext uri="{9D8B030D-6E8A-4147-A177-3AD203B41FA5}">
                      <a16:colId xmlns:a16="http://schemas.microsoft.com/office/drawing/2014/main" val="437804643"/>
                    </a:ext>
                  </a:extLst>
                </a:gridCol>
              </a:tblGrid>
              <a:tr h="337705">
                <a:tc>
                  <a:txBody>
                    <a:bodyPr/>
                    <a:lstStyle/>
                    <a:p>
                      <a:pPr algn="ctr"/>
                      <a:r>
                        <a:rPr lang="en-US" dirty="0">
                          <a:solidFill>
                            <a:schemeClr val="tx1"/>
                          </a:solidFill>
                        </a:rPr>
                        <a:t>1</a:t>
                      </a:r>
                    </a:p>
                  </a:txBody>
                  <a:tcPr/>
                </a:tc>
                <a:tc>
                  <a:txBody>
                    <a:bodyPr/>
                    <a:lstStyle/>
                    <a:p>
                      <a:pPr algn="ctr"/>
                      <a:r>
                        <a:rPr lang="en-US" dirty="0">
                          <a:solidFill>
                            <a:schemeClr val="tx1"/>
                          </a:solidFill>
                        </a:rPr>
                        <a:t>2</a:t>
                      </a:r>
                    </a:p>
                  </a:txBody>
                  <a:tcPr/>
                </a:tc>
                <a:tc>
                  <a:txBody>
                    <a:bodyPr/>
                    <a:lstStyle/>
                    <a:p>
                      <a:pPr algn="ctr"/>
                      <a:r>
                        <a:rPr lang="en-US" dirty="0">
                          <a:solidFill>
                            <a:schemeClr val="tx1"/>
                          </a:solidFill>
                        </a:rPr>
                        <a:t>3</a:t>
                      </a:r>
                    </a:p>
                  </a:txBody>
                  <a:tcPr/>
                </a:tc>
                <a:tc>
                  <a:txBody>
                    <a:bodyPr/>
                    <a:lstStyle/>
                    <a:p>
                      <a:pPr algn="ctr"/>
                      <a:r>
                        <a:rPr lang="en-US" dirty="0">
                          <a:solidFill>
                            <a:schemeClr val="tx1"/>
                          </a:solidFill>
                        </a:rPr>
                        <a:t>4</a:t>
                      </a:r>
                    </a:p>
                  </a:txBody>
                  <a:tcPr/>
                </a:tc>
                <a:tc>
                  <a:txBody>
                    <a:bodyPr/>
                    <a:lstStyle/>
                    <a:p>
                      <a:pPr algn="ctr"/>
                      <a:r>
                        <a:rPr lang="en-US" dirty="0">
                          <a:solidFill>
                            <a:schemeClr val="tx1"/>
                          </a:solidFill>
                        </a:rPr>
                        <a:t>5</a:t>
                      </a:r>
                    </a:p>
                  </a:txBody>
                  <a:tcPr/>
                </a:tc>
                <a:tc>
                  <a:txBody>
                    <a:bodyPr/>
                    <a:lstStyle/>
                    <a:p>
                      <a:pPr algn="ctr"/>
                      <a:r>
                        <a:rPr lang="en-US" dirty="0">
                          <a:solidFill>
                            <a:schemeClr val="tx1"/>
                          </a:solidFill>
                        </a:rPr>
                        <a:t>6</a:t>
                      </a:r>
                    </a:p>
                  </a:txBody>
                  <a:tcPr/>
                </a:tc>
                <a:extLst>
                  <a:ext uri="{0D108BD9-81ED-4DB2-BD59-A6C34878D82A}">
                    <a16:rowId xmlns:a16="http://schemas.microsoft.com/office/drawing/2014/main" val="2923969301"/>
                  </a:ext>
                </a:extLst>
              </a:tr>
            </a:tbl>
          </a:graphicData>
        </a:graphic>
      </p:graphicFrame>
      <p:graphicFrame>
        <p:nvGraphicFramePr>
          <p:cNvPr id="76" name="Table 75"/>
          <p:cNvGraphicFramePr>
            <a:graphicFrameLocks noGrp="1"/>
          </p:cNvGraphicFramePr>
          <p:nvPr>
            <p:extLst/>
          </p:nvPr>
        </p:nvGraphicFramePr>
        <p:xfrm>
          <a:off x="477982" y="2757579"/>
          <a:ext cx="329046" cy="2834550"/>
        </p:xfrm>
        <a:graphic>
          <a:graphicData uri="http://schemas.openxmlformats.org/drawingml/2006/table">
            <a:tbl>
              <a:tblPr firstRow="1" bandRow="1">
                <a:tableStyleId>{93296810-A885-4BE3-A3E7-6D5BEEA58F35}</a:tableStyleId>
              </a:tblPr>
              <a:tblGrid>
                <a:gridCol w="329046">
                  <a:extLst>
                    <a:ext uri="{9D8B030D-6E8A-4147-A177-3AD203B41FA5}">
                      <a16:colId xmlns:a16="http://schemas.microsoft.com/office/drawing/2014/main" val="822777123"/>
                    </a:ext>
                  </a:extLst>
                </a:gridCol>
              </a:tblGrid>
              <a:tr h="472425">
                <a:tc>
                  <a:txBody>
                    <a:bodyPr/>
                    <a:lstStyle/>
                    <a:p>
                      <a:pPr algn="ctr"/>
                      <a:r>
                        <a:rPr lang="en-US" dirty="0">
                          <a:solidFill>
                            <a:schemeClr val="tx1"/>
                          </a:solidFill>
                        </a:rPr>
                        <a:t>1</a:t>
                      </a:r>
                    </a:p>
                  </a:txBody>
                  <a:tcPr/>
                </a:tc>
                <a:extLst>
                  <a:ext uri="{0D108BD9-81ED-4DB2-BD59-A6C34878D82A}">
                    <a16:rowId xmlns:a16="http://schemas.microsoft.com/office/drawing/2014/main" val="4181932028"/>
                  </a:ext>
                </a:extLst>
              </a:tr>
              <a:tr h="472425">
                <a:tc>
                  <a:txBody>
                    <a:bodyPr/>
                    <a:lstStyle/>
                    <a:p>
                      <a:pPr algn="ctr"/>
                      <a:r>
                        <a:rPr lang="en-US" b="1" dirty="0">
                          <a:solidFill>
                            <a:schemeClr val="tx1"/>
                          </a:solidFill>
                        </a:rPr>
                        <a:t>2</a:t>
                      </a:r>
                    </a:p>
                  </a:txBody>
                  <a:tcPr/>
                </a:tc>
                <a:extLst>
                  <a:ext uri="{0D108BD9-81ED-4DB2-BD59-A6C34878D82A}">
                    <a16:rowId xmlns:a16="http://schemas.microsoft.com/office/drawing/2014/main" val="4275104465"/>
                  </a:ext>
                </a:extLst>
              </a:tr>
              <a:tr h="472425">
                <a:tc>
                  <a:txBody>
                    <a:bodyPr/>
                    <a:lstStyle/>
                    <a:p>
                      <a:pPr algn="ctr"/>
                      <a:r>
                        <a:rPr lang="en-US" b="1" dirty="0">
                          <a:solidFill>
                            <a:schemeClr val="tx1"/>
                          </a:solidFill>
                        </a:rPr>
                        <a:t>3</a:t>
                      </a:r>
                      <a:endParaRPr lang="en-US" b="0" dirty="0">
                        <a:solidFill>
                          <a:schemeClr val="tx1"/>
                        </a:solidFill>
                      </a:endParaRPr>
                    </a:p>
                  </a:txBody>
                  <a:tcPr/>
                </a:tc>
                <a:extLst>
                  <a:ext uri="{0D108BD9-81ED-4DB2-BD59-A6C34878D82A}">
                    <a16:rowId xmlns:a16="http://schemas.microsoft.com/office/drawing/2014/main" val="3388459848"/>
                  </a:ext>
                </a:extLst>
              </a:tr>
              <a:tr h="472425">
                <a:tc>
                  <a:txBody>
                    <a:bodyPr/>
                    <a:lstStyle/>
                    <a:p>
                      <a:pPr algn="ctr"/>
                      <a:r>
                        <a:rPr lang="en-US" b="1" dirty="0">
                          <a:solidFill>
                            <a:schemeClr val="tx1"/>
                          </a:solidFill>
                        </a:rPr>
                        <a:t>4</a:t>
                      </a:r>
                    </a:p>
                  </a:txBody>
                  <a:tcPr/>
                </a:tc>
                <a:extLst>
                  <a:ext uri="{0D108BD9-81ED-4DB2-BD59-A6C34878D82A}">
                    <a16:rowId xmlns:a16="http://schemas.microsoft.com/office/drawing/2014/main" val="3384368650"/>
                  </a:ext>
                </a:extLst>
              </a:tr>
              <a:tr h="472425">
                <a:tc>
                  <a:txBody>
                    <a:bodyPr/>
                    <a:lstStyle/>
                    <a:p>
                      <a:pPr algn="ctr"/>
                      <a:r>
                        <a:rPr lang="en-US" b="1" dirty="0">
                          <a:solidFill>
                            <a:schemeClr val="tx1"/>
                          </a:solidFill>
                        </a:rPr>
                        <a:t>5</a:t>
                      </a:r>
                    </a:p>
                  </a:txBody>
                  <a:tcPr/>
                </a:tc>
                <a:extLst>
                  <a:ext uri="{0D108BD9-81ED-4DB2-BD59-A6C34878D82A}">
                    <a16:rowId xmlns:a16="http://schemas.microsoft.com/office/drawing/2014/main" val="4110302200"/>
                  </a:ext>
                </a:extLst>
              </a:tr>
              <a:tr h="472425">
                <a:tc>
                  <a:txBody>
                    <a:bodyPr/>
                    <a:lstStyle/>
                    <a:p>
                      <a:pPr algn="ctr"/>
                      <a:r>
                        <a:rPr lang="en-US" b="1" dirty="0">
                          <a:solidFill>
                            <a:schemeClr val="tx1"/>
                          </a:solidFill>
                        </a:rPr>
                        <a:t>6</a:t>
                      </a:r>
                    </a:p>
                  </a:txBody>
                  <a:tcPr/>
                </a:tc>
                <a:extLst>
                  <a:ext uri="{0D108BD9-81ED-4DB2-BD59-A6C34878D82A}">
                    <a16:rowId xmlns:a16="http://schemas.microsoft.com/office/drawing/2014/main" val="1994950622"/>
                  </a:ext>
                </a:extLst>
              </a:tr>
            </a:tbl>
          </a:graphicData>
        </a:graphic>
      </p:graphicFrame>
      <p:sp>
        <p:nvSpPr>
          <p:cNvPr id="78" name="Rectangle 77"/>
          <p:cNvSpPr/>
          <p:nvPr/>
        </p:nvSpPr>
        <p:spPr>
          <a:xfrm>
            <a:off x="807028" y="1707573"/>
            <a:ext cx="3352796" cy="63038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Adjacency Matrix (A)</a:t>
            </a:r>
          </a:p>
        </p:txBody>
      </p:sp>
      <p:sp>
        <p:nvSpPr>
          <p:cNvPr id="22" name="Rectangle 21"/>
          <p:cNvSpPr/>
          <p:nvPr/>
        </p:nvSpPr>
        <p:spPr>
          <a:xfrm>
            <a:off x="855518" y="5837905"/>
            <a:ext cx="3352796" cy="63038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Sum row or column</a:t>
            </a:r>
          </a:p>
          <a:p>
            <a:pPr algn="ctr"/>
            <a:r>
              <a:rPr lang="en-US" dirty="0">
                <a:ln w="0"/>
                <a:solidFill>
                  <a:schemeClr val="tx1"/>
                </a:solidFill>
                <a:effectLst>
                  <a:outerShdw blurRad="38100" dist="19050" dir="2700000" algn="tl" rotWithShape="0">
                    <a:schemeClr val="dk1">
                      <a:alpha val="40000"/>
                    </a:schemeClr>
                  </a:outerShdw>
                </a:effectLst>
              </a:rPr>
              <a:t>(e.g. Degree of node 3 is 4)</a:t>
            </a:r>
          </a:p>
        </p:txBody>
      </p:sp>
      <p:cxnSp>
        <p:nvCxnSpPr>
          <p:cNvPr id="10" name="Straight Arrow Connector 9"/>
          <p:cNvCxnSpPr>
            <a:stCxn id="22" idx="0"/>
          </p:cNvCxnSpPr>
          <p:nvPr/>
        </p:nvCxnSpPr>
        <p:spPr>
          <a:xfrm flipH="1" flipV="1">
            <a:off x="2348346" y="5619058"/>
            <a:ext cx="183570" cy="2188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22" idx="0"/>
          </p:cNvCxnSpPr>
          <p:nvPr/>
        </p:nvCxnSpPr>
        <p:spPr>
          <a:xfrm flipV="1">
            <a:off x="2531916" y="4174852"/>
            <a:ext cx="145476" cy="16630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aphicFrame>
        <p:nvGraphicFramePr>
          <p:cNvPr id="31" name="Table 30"/>
          <p:cNvGraphicFramePr>
            <a:graphicFrameLocks noGrp="1"/>
          </p:cNvGraphicFramePr>
          <p:nvPr>
            <p:extLst/>
          </p:nvPr>
        </p:nvGraphicFramePr>
        <p:xfrm>
          <a:off x="5635335" y="2364884"/>
          <a:ext cx="3255816" cy="365760"/>
        </p:xfrm>
        <a:graphic>
          <a:graphicData uri="http://schemas.openxmlformats.org/drawingml/2006/table">
            <a:tbl>
              <a:tblPr firstRow="1" bandRow="1">
                <a:tableStyleId>{93296810-A885-4BE3-A3E7-6D5BEEA58F35}</a:tableStyleId>
              </a:tblPr>
              <a:tblGrid>
                <a:gridCol w="542636">
                  <a:extLst>
                    <a:ext uri="{9D8B030D-6E8A-4147-A177-3AD203B41FA5}">
                      <a16:colId xmlns:a16="http://schemas.microsoft.com/office/drawing/2014/main" val="2953406020"/>
                    </a:ext>
                  </a:extLst>
                </a:gridCol>
                <a:gridCol w="542636">
                  <a:extLst>
                    <a:ext uri="{9D8B030D-6E8A-4147-A177-3AD203B41FA5}">
                      <a16:colId xmlns:a16="http://schemas.microsoft.com/office/drawing/2014/main" val="2364293684"/>
                    </a:ext>
                  </a:extLst>
                </a:gridCol>
                <a:gridCol w="542636">
                  <a:extLst>
                    <a:ext uri="{9D8B030D-6E8A-4147-A177-3AD203B41FA5}">
                      <a16:colId xmlns:a16="http://schemas.microsoft.com/office/drawing/2014/main" val="2835370944"/>
                    </a:ext>
                  </a:extLst>
                </a:gridCol>
                <a:gridCol w="542636">
                  <a:extLst>
                    <a:ext uri="{9D8B030D-6E8A-4147-A177-3AD203B41FA5}">
                      <a16:colId xmlns:a16="http://schemas.microsoft.com/office/drawing/2014/main" val="1792887966"/>
                    </a:ext>
                  </a:extLst>
                </a:gridCol>
                <a:gridCol w="542636">
                  <a:extLst>
                    <a:ext uri="{9D8B030D-6E8A-4147-A177-3AD203B41FA5}">
                      <a16:colId xmlns:a16="http://schemas.microsoft.com/office/drawing/2014/main" val="836280992"/>
                    </a:ext>
                  </a:extLst>
                </a:gridCol>
                <a:gridCol w="542636">
                  <a:extLst>
                    <a:ext uri="{9D8B030D-6E8A-4147-A177-3AD203B41FA5}">
                      <a16:colId xmlns:a16="http://schemas.microsoft.com/office/drawing/2014/main" val="437804643"/>
                    </a:ext>
                  </a:extLst>
                </a:gridCol>
              </a:tblGrid>
              <a:tr h="337705">
                <a:tc>
                  <a:txBody>
                    <a:bodyPr/>
                    <a:lstStyle/>
                    <a:p>
                      <a:pPr algn="ctr"/>
                      <a:r>
                        <a:rPr lang="en-US" dirty="0">
                          <a:solidFill>
                            <a:schemeClr val="tx1"/>
                          </a:solidFill>
                        </a:rPr>
                        <a:t>1</a:t>
                      </a:r>
                    </a:p>
                  </a:txBody>
                  <a:tcPr/>
                </a:tc>
                <a:tc>
                  <a:txBody>
                    <a:bodyPr/>
                    <a:lstStyle/>
                    <a:p>
                      <a:pPr algn="ctr"/>
                      <a:r>
                        <a:rPr lang="en-US" dirty="0">
                          <a:solidFill>
                            <a:schemeClr val="tx1"/>
                          </a:solidFill>
                        </a:rPr>
                        <a:t>2</a:t>
                      </a:r>
                    </a:p>
                  </a:txBody>
                  <a:tcPr/>
                </a:tc>
                <a:tc>
                  <a:txBody>
                    <a:bodyPr/>
                    <a:lstStyle/>
                    <a:p>
                      <a:pPr algn="ctr"/>
                      <a:r>
                        <a:rPr lang="en-US" dirty="0">
                          <a:solidFill>
                            <a:schemeClr val="tx1"/>
                          </a:solidFill>
                        </a:rPr>
                        <a:t>3</a:t>
                      </a:r>
                    </a:p>
                  </a:txBody>
                  <a:tcPr/>
                </a:tc>
                <a:tc>
                  <a:txBody>
                    <a:bodyPr/>
                    <a:lstStyle/>
                    <a:p>
                      <a:pPr algn="ctr"/>
                      <a:r>
                        <a:rPr lang="en-US" dirty="0">
                          <a:solidFill>
                            <a:schemeClr val="tx1"/>
                          </a:solidFill>
                        </a:rPr>
                        <a:t>4</a:t>
                      </a:r>
                    </a:p>
                  </a:txBody>
                  <a:tcPr/>
                </a:tc>
                <a:tc>
                  <a:txBody>
                    <a:bodyPr/>
                    <a:lstStyle/>
                    <a:p>
                      <a:pPr algn="ctr"/>
                      <a:r>
                        <a:rPr lang="en-US" dirty="0">
                          <a:solidFill>
                            <a:schemeClr val="tx1"/>
                          </a:solidFill>
                        </a:rPr>
                        <a:t>5</a:t>
                      </a:r>
                    </a:p>
                  </a:txBody>
                  <a:tcPr/>
                </a:tc>
                <a:tc>
                  <a:txBody>
                    <a:bodyPr/>
                    <a:lstStyle/>
                    <a:p>
                      <a:pPr algn="ctr"/>
                      <a:r>
                        <a:rPr lang="en-US" dirty="0">
                          <a:solidFill>
                            <a:schemeClr val="tx1"/>
                          </a:solidFill>
                        </a:rPr>
                        <a:t>6</a:t>
                      </a:r>
                    </a:p>
                  </a:txBody>
                  <a:tcPr/>
                </a:tc>
                <a:extLst>
                  <a:ext uri="{0D108BD9-81ED-4DB2-BD59-A6C34878D82A}">
                    <a16:rowId xmlns:a16="http://schemas.microsoft.com/office/drawing/2014/main" val="2923969301"/>
                  </a:ext>
                </a:extLst>
              </a:tr>
            </a:tbl>
          </a:graphicData>
        </a:graphic>
      </p:graphicFrame>
      <p:graphicFrame>
        <p:nvGraphicFramePr>
          <p:cNvPr id="32" name="Table 31"/>
          <p:cNvGraphicFramePr>
            <a:graphicFrameLocks noGrp="1"/>
          </p:cNvGraphicFramePr>
          <p:nvPr>
            <p:extLst/>
          </p:nvPr>
        </p:nvGraphicFramePr>
        <p:xfrm>
          <a:off x="5209309" y="2757577"/>
          <a:ext cx="329046" cy="2834550"/>
        </p:xfrm>
        <a:graphic>
          <a:graphicData uri="http://schemas.openxmlformats.org/drawingml/2006/table">
            <a:tbl>
              <a:tblPr firstRow="1" bandRow="1">
                <a:tableStyleId>{93296810-A885-4BE3-A3E7-6D5BEEA58F35}</a:tableStyleId>
              </a:tblPr>
              <a:tblGrid>
                <a:gridCol w="329046">
                  <a:extLst>
                    <a:ext uri="{9D8B030D-6E8A-4147-A177-3AD203B41FA5}">
                      <a16:colId xmlns:a16="http://schemas.microsoft.com/office/drawing/2014/main" val="822777123"/>
                    </a:ext>
                  </a:extLst>
                </a:gridCol>
              </a:tblGrid>
              <a:tr h="472425">
                <a:tc>
                  <a:txBody>
                    <a:bodyPr/>
                    <a:lstStyle/>
                    <a:p>
                      <a:pPr algn="ctr"/>
                      <a:r>
                        <a:rPr lang="en-US" dirty="0">
                          <a:solidFill>
                            <a:schemeClr val="tx1"/>
                          </a:solidFill>
                        </a:rPr>
                        <a:t>1</a:t>
                      </a:r>
                    </a:p>
                  </a:txBody>
                  <a:tcPr/>
                </a:tc>
                <a:extLst>
                  <a:ext uri="{0D108BD9-81ED-4DB2-BD59-A6C34878D82A}">
                    <a16:rowId xmlns:a16="http://schemas.microsoft.com/office/drawing/2014/main" val="4181932028"/>
                  </a:ext>
                </a:extLst>
              </a:tr>
              <a:tr h="472425">
                <a:tc>
                  <a:txBody>
                    <a:bodyPr/>
                    <a:lstStyle/>
                    <a:p>
                      <a:pPr algn="ctr"/>
                      <a:r>
                        <a:rPr lang="en-US" b="1" dirty="0">
                          <a:solidFill>
                            <a:schemeClr val="tx1"/>
                          </a:solidFill>
                        </a:rPr>
                        <a:t>2</a:t>
                      </a:r>
                    </a:p>
                  </a:txBody>
                  <a:tcPr/>
                </a:tc>
                <a:extLst>
                  <a:ext uri="{0D108BD9-81ED-4DB2-BD59-A6C34878D82A}">
                    <a16:rowId xmlns:a16="http://schemas.microsoft.com/office/drawing/2014/main" val="4275104465"/>
                  </a:ext>
                </a:extLst>
              </a:tr>
              <a:tr h="472425">
                <a:tc>
                  <a:txBody>
                    <a:bodyPr/>
                    <a:lstStyle/>
                    <a:p>
                      <a:pPr algn="ctr"/>
                      <a:r>
                        <a:rPr lang="en-US" b="1" dirty="0">
                          <a:solidFill>
                            <a:schemeClr val="tx1"/>
                          </a:solidFill>
                        </a:rPr>
                        <a:t>3</a:t>
                      </a:r>
                      <a:endParaRPr lang="en-US" b="0" dirty="0">
                        <a:solidFill>
                          <a:schemeClr val="tx1"/>
                        </a:solidFill>
                      </a:endParaRPr>
                    </a:p>
                  </a:txBody>
                  <a:tcPr/>
                </a:tc>
                <a:extLst>
                  <a:ext uri="{0D108BD9-81ED-4DB2-BD59-A6C34878D82A}">
                    <a16:rowId xmlns:a16="http://schemas.microsoft.com/office/drawing/2014/main" val="3388459848"/>
                  </a:ext>
                </a:extLst>
              </a:tr>
              <a:tr h="472425">
                <a:tc>
                  <a:txBody>
                    <a:bodyPr/>
                    <a:lstStyle/>
                    <a:p>
                      <a:pPr algn="ctr"/>
                      <a:r>
                        <a:rPr lang="en-US" b="1" dirty="0">
                          <a:solidFill>
                            <a:schemeClr val="tx1"/>
                          </a:solidFill>
                        </a:rPr>
                        <a:t>4</a:t>
                      </a:r>
                    </a:p>
                  </a:txBody>
                  <a:tcPr/>
                </a:tc>
                <a:extLst>
                  <a:ext uri="{0D108BD9-81ED-4DB2-BD59-A6C34878D82A}">
                    <a16:rowId xmlns:a16="http://schemas.microsoft.com/office/drawing/2014/main" val="3384368650"/>
                  </a:ext>
                </a:extLst>
              </a:tr>
              <a:tr h="472425">
                <a:tc>
                  <a:txBody>
                    <a:bodyPr/>
                    <a:lstStyle/>
                    <a:p>
                      <a:pPr algn="ctr"/>
                      <a:r>
                        <a:rPr lang="en-US" b="1" dirty="0">
                          <a:solidFill>
                            <a:schemeClr val="tx1"/>
                          </a:solidFill>
                        </a:rPr>
                        <a:t>5</a:t>
                      </a:r>
                    </a:p>
                  </a:txBody>
                  <a:tcPr/>
                </a:tc>
                <a:extLst>
                  <a:ext uri="{0D108BD9-81ED-4DB2-BD59-A6C34878D82A}">
                    <a16:rowId xmlns:a16="http://schemas.microsoft.com/office/drawing/2014/main" val="4110302200"/>
                  </a:ext>
                </a:extLst>
              </a:tr>
              <a:tr h="472425">
                <a:tc>
                  <a:txBody>
                    <a:bodyPr/>
                    <a:lstStyle/>
                    <a:p>
                      <a:pPr algn="ctr"/>
                      <a:r>
                        <a:rPr lang="en-US" b="1" dirty="0">
                          <a:solidFill>
                            <a:schemeClr val="tx1"/>
                          </a:solidFill>
                        </a:rPr>
                        <a:t>6</a:t>
                      </a:r>
                    </a:p>
                  </a:txBody>
                  <a:tcPr/>
                </a:tc>
                <a:extLst>
                  <a:ext uri="{0D108BD9-81ED-4DB2-BD59-A6C34878D82A}">
                    <a16:rowId xmlns:a16="http://schemas.microsoft.com/office/drawing/2014/main" val="1994950622"/>
                  </a:ext>
                </a:extLst>
              </a:tr>
            </a:tbl>
          </a:graphicData>
        </a:graphic>
      </p:graphicFrame>
      <p:sp>
        <p:nvSpPr>
          <p:cNvPr id="33" name="Rectangle 32"/>
          <p:cNvSpPr/>
          <p:nvPr/>
        </p:nvSpPr>
        <p:spPr>
          <a:xfrm>
            <a:off x="5538355" y="1707571"/>
            <a:ext cx="3352796" cy="630382"/>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Degree Matrix (D)</a:t>
            </a:r>
          </a:p>
        </p:txBody>
      </p:sp>
      <p:graphicFrame>
        <p:nvGraphicFramePr>
          <p:cNvPr id="35" name="Table 34"/>
          <p:cNvGraphicFramePr>
            <a:graphicFrameLocks noGrp="1"/>
          </p:cNvGraphicFramePr>
          <p:nvPr>
            <p:extLst/>
          </p:nvPr>
        </p:nvGraphicFramePr>
        <p:xfrm>
          <a:off x="5635335" y="2730646"/>
          <a:ext cx="3255816" cy="2834550"/>
        </p:xfrm>
        <a:graphic>
          <a:graphicData uri="http://schemas.openxmlformats.org/drawingml/2006/table">
            <a:tbl>
              <a:tblPr firstRow="1" bandRow="1">
                <a:tableStyleId>{BC89EF96-8CEA-46FF-86C4-4CE0E7609802}</a:tableStyleId>
              </a:tblPr>
              <a:tblGrid>
                <a:gridCol w="542636">
                  <a:extLst>
                    <a:ext uri="{9D8B030D-6E8A-4147-A177-3AD203B41FA5}">
                      <a16:colId xmlns:a16="http://schemas.microsoft.com/office/drawing/2014/main" val="348715448"/>
                    </a:ext>
                  </a:extLst>
                </a:gridCol>
                <a:gridCol w="542636">
                  <a:extLst>
                    <a:ext uri="{9D8B030D-6E8A-4147-A177-3AD203B41FA5}">
                      <a16:colId xmlns:a16="http://schemas.microsoft.com/office/drawing/2014/main" val="2004428856"/>
                    </a:ext>
                  </a:extLst>
                </a:gridCol>
                <a:gridCol w="542636">
                  <a:extLst>
                    <a:ext uri="{9D8B030D-6E8A-4147-A177-3AD203B41FA5}">
                      <a16:colId xmlns:a16="http://schemas.microsoft.com/office/drawing/2014/main" val="2259960713"/>
                    </a:ext>
                  </a:extLst>
                </a:gridCol>
                <a:gridCol w="542636">
                  <a:extLst>
                    <a:ext uri="{9D8B030D-6E8A-4147-A177-3AD203B41FA5}">
                      <a16:colId xmlns:a16="http://schemas.microsoft.com/office/drawing/2014/main" val="312757170"/>
                    </a:ext>
                  </a:extLst>
                </a:gridCol>
                <a:gridCol w="542636">
                  <a:extLst>
                    <a:ext uri="{9D8B030D-6E8A-4147-A177-3AD203B41FA5}">
                      <a16:colId xmlns:a16="http://schemas.microsoft.com/office/drawing/2014/main" val="1912408018"/>
                    </a:ext>
                  </a:extLst>
                </a:gridCol>
                <a:gridCol w="542636">
                  <a:extLst>
                    <a:ext uri="{9D8B030D-6E8A-4147-A177-3AD203B41FA5}">
                      <a16:colId xmlns:a16="http://schemas.microsoft.com/office/drawing/2014/main" val="3760106021"/>
                    </a:ext>
                  </a:extLst>
                </a:gridCol>
              </a:tblGrid>
              <a:tr h="472425">
                <a:tc>
                  <a:txBody>
                    <a:bodyPr/>
                    <a:lstStyle/>
                    <a:p>
                      <a:pPr algn="ctr"/>
                      <a:r>
                        <a:rPr lang="en-US" b="0" dirty="0"/>
                        <a:t>2</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extLst>
                  <a:ext uri="{0D108BD9-81ED-4DB2-BD59-A6C34878D82A}">
                    <a16:rowId xmlns:a16="http://schemas.microsoft.com/office/drawing/2014/main" val="620492454"/>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66167091"/>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4</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019765691"/>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3021914388"/>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2088693788"/>
                  </a:ext>
                </a:extLst>
              </a:tr>
              <a:tr h="47242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extLst>
                  <a:ext uri="{0D108BD9-81ED-4DB2-BD59-A6C34878D82A}">
                    <a16:rowId xmlns:a16="http://schemas.microsoft.com/office/drawing/2014/main" val="1813504984"/>
                  </a:ext>
                </a:extLst>
              </a:tr>
            </a:tbl>
          </a:graphicData>
        </a:graphic>
      </p:graphicFrame>
      <p:sp>
        <p:nvSpPr>
          <p:cNvPr id="36" name="Right Arrow 35"/>
          <p:cNvSpPr/>
          <p:nvPr/>
        </p:nvSpPr>
        <p:spPr>
          <a:xfrm>
            <a:off x="4305300" y="3575334"/>
            <a:ext cx="952505" cy="774993"/>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95679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Example: Deriving Laplacian Matrix</a:t>
            </a:r>
          </a:p>
        </p:txBody>
      </p:sp>
      <p:sp>
        <p:nvSpPr>
          <p:cNvPr id="13" name="Content Placeholder 12"/>
          <p:cNvSpPr>
            <a:spLocks noGrp="1"/>
          </p:cNvSpPr>
          <p:nvPr>
            <p:ph idx="1"/>
          </p:nvPr>
        </p:nvSpPr>
        <p:spPr/>
        <p:txBody>
          <a:bodyPr/>
          <a:lstStyle/>
          <a:p>
            <a:pPr marL="0" indent="0">
              <a:buNone/>
            </a:pPr>
            <a:endParaRPr lang="en-US" dirty="0"/>
          </a:p>
          <a:p>
            <a:endParaRPr lang="en-US" dirty="0"/>
          </a:p>
        </p:txBody>
      </p:sp>
      <p:graphicFrame>
        <p:nvGraphicFramePr>
          <p:cNvPr id="7" name="Table 6"/>
          <p:cNvGraphicFramePr>
            <a:graphicFrameLocks noGrp="1"/>
          </p:cNvGraphicFramePr>
          <p:nvPr>
            <p:extLst/>
          </p:nvPr>
        </p:nvGraphicFramePr>
        <p:xfrm>
          <a:off x="848591" y="2309468"/>
          <a:ext cx="2109354" cy="365760"/>
        </p:xfrm>
        <a:graphic>
          <a:graphicData uri="http://schemas.openxmlformats.org/drawingml/2006/table">
            <a:tbl>
              <a:tblPr firstRow="1" bandRow="1">
                <a:tableStyleId>{93296810-A885-4BE3-A3E7-6D5BEEA58F35}</a:tableStyleId>
              </a:tblPr>
              <a:tblGrid>
                <a:gridCol w="351559">
                  <a:extLst>
                    <a:ext uri="{9D8B030D-6E8A-4147-A177-3AD203B41FA5}">
                      <a16:colId xmlns:a16="http://schemas.microsoft.com/office/drawing/2014/main" val="2953406020"/>
                    </a:ext>
                  </a:extLst>
                </a:gridCol>
                <a:gridCol w="351559">
                  <a:extLst>
                    <a:ext uri="{9D8B030D-6E8A-4147-A177-3AD203B41FA5}">
                      <a16:colId xmlns:a16="http://schemas.microsoft.com/office/drawing/2014/main" val="2364293684"/>
                    </a:ext>
                  </a:extLst>
                </a:gridCol>
                <a:gridCol w="351559">
                  <a:extLst>
                    <a:ext uri="{9D8B030D-6E8A-4147-A177-3AD203B41FA5}">
                      <a16:colId xmlns:a16="http://schemas.microsoft.com/office/drawing/2014/main" val="2835370944"/>
                    </a:ext>
                  </a:extLst>
                </a:gridCol>
                <a:gridCol w="351559">
                  <a:extLst>
                    <a:ext uri="{9D8B030D-6E8A-4147-A177-3AD203B41FA5}">
                      <a16:colId xmlns:a16="http://schemas.microsoft.com/office/drawing/2014/main" val="1792887966"/>
                    </a:ext>
                  </a:extLst>
                </a:gridCol>
                <a:gridCol w="351559">
                  <a:extLst>
                    <a:ext uri="{9D8B030D-6E8A-4147-A177-3AD203B41FA5}">
                      <a16:colId xmlns:a16="http://schemas.microsoft.com/office/drawing/2014/main" val="836280992"/>
                    </a:ext>
                  </a:extLst>
                </a:gridCol>
                <a:gridCol w="351559">
                  <a:extLst>
                    <a:ext uri="{9D8B030D-6E8A-4147-A177-3AD203B41FA5}">
                      <a16:colId xmlns:a16="http://schemas.microsoft.com/office/drawing/2014/main" val="437804643"/>
                    </a:ext>
                  </a:extLst>
                </a:gridCol>
              </a:tblGrid>
              <a:tr h="338827">
                <a:tc>
                  <a:txBody>
                    <a:bodyPr/>
                    <a:lstStyle/>
                    <a:p>
                      <a:pPr algn="ctr"/>
                      <a:r>
                        <a:rPr lang="en-US" dirty="0">
                          <a:solidFill>
                            <a:schemeClr val="tx1"/>
                          </a:solidFill>
                        </a:rPr>
                        <a:t>1</a:t>
                      </a:r>
                    </a:p>
                  </a:txBody>
                  <a:tcPr/>
                </a:tc>
                <a:tc>
                  <a:txBody>
                    <a:bodyPr/>
                    <a:lstStyle/>
                    <a:p>
                      <a:pPr algn="ctr"/>
                      <a:r>
                        <a:rPr lang="en-US" dirty="0">
                          <a:solidFill>
                            <a:schemeClr val="tx1"/>
                          </a:solidFill>
                        </a:rPr>
                        <a:t>2</a:t>
                      </a:r>
                    </a:p>
                  </a:txBody>
                  <a:tcPr/>
                </a:tc>
                <a:tc>
                  <a:txBody>
                    <a:bodyPr/>
                    <a:lstStyle/>
                    <a:p>
                      <a:pPr algn="ctr"/>
                      <a:r>
                        <a:rPr lang="en-US" dirty="0">
                          <a:solidFill>
                            <a:schemeClr val="tx1"/>
                          </a:solidFill>
                        </a:rPr>
                        <a:t>3</a:t>
                      </a:r>
                    </a:p>
                  </a:txBody>
                  <a:tcPr/>
                </a:tc>
                <a:tc>
                  <a:txBody>
                    <a:bodyPr/>
                    <a:lstStyle/>
                    <a:p>
                      <a:pPr algn="ctr"/>
                      <a:r>
                        <a:rPr lang="en-US" dirty="0">
                          <a:solidFill>
                            <a:schemeClr val="tx1"/>
                          </a:solidFill>
                        </a:rPr>
                        <a:t>4</a:t>
                      </a:r>
                    </a:p>
                  </a:txBody>
                  <a:tcPr/>
                </a:tc>
                <a:tc>
                  <a:txBody>
                    <a:bodyPr/>
                    <a:lstStyle/>
                    <a:p>
                      <a:pPr algn="ctr"/>
                      <a:r>
                        <a:rPr lang="en-US" dirty="0">
                          <a:solidFill>
                            <a:schemeClr val="tx1"/>
                          </a:solidFill>
                        </a:rPr>
                        <a:t>5</a:t>
                      </a:r>
                    </a:p>
                  </a:txBody>
                  <a:tcPr/>
                </a:tc>
                <a:tc>
                  <a:txBody>
                    <a:bodyPr/>
                    <a:lstStyle/>
                    <a:p>
                      <a:pPr algn="ctr"/>
                      <a:r>
                        <a:rPr lang="en-US" dirty="0">
                          <a:solidFill>
                            <a:schemeClr val="tx1"/>
                          </a:solidFill>
                        </a:rPr>
                        <a:t>6</a:t>
                      </a:r>
                    </a:p>
                  </a:txBody>
                  <a:tcPr/>
                </a:tc>
                <a:extLst>
                  <a:ext uri="{0D108BD9-81ED-4DB2-BD59-A6C34878D82A}">
                    <a16:rowId xmlns:a16="http://schemas.microsoft.com/office/drawing/2014/main" val="2923969301"/>
                  </a:ext>
                </a:extLst>
              </a:tr>
            </a:tbl>
          </a:graphicData>
        </a:graphic>
      </p:graphicFrame>
      <p:graphicFrame>
        <p:nvGraphicFramePr>
          <p:cNvPr id="8" name="Table 7"/>
          <p:cNvGraphicFramePr>
            <a:graphicFrameLocks noGrp="1"/>
          </p:cNvGraphicFramePr>
          <p:nvPr>
            <p:extLst/>
          </p:nvPr>
        </p:nvGraphicFramePr>
        <p:xfrm>
          <a:off x="620168" y="2675228"/>
          <a:ext cx="280738" cy="2194560"/>
        </p:xfrm>
        <a:graphic>
          <a:graphicData uri="http://schemas.openxmlformats.org/drawingml/2006/table">
            <a:tbl>
              <a:tblPr firstRow="1" bandRow="1">
                <a:tableStyleId>{93296810-A885-4BE3-A3E7-6D5BEEA58F35}</a:tableStyleId>
              </a:tblPr>
              <a:tblGrid>
                <a:gridCol w="280738">
                  <a:extLst>
                    <a:ext uri="{9D8B030D-6E8A-4147-A177-3AD203B41FA5}">
                      <a16:colId xmlns:a16="http://schemas.microsoft.com/office/drawing/2014/main" val="822777123"/>
                    </a:ext>
                  </a:extLst>
                </a:gridCol>
              </a:tblGrid>
              <a:tr h="361272">
                <a:tc>
                  <a:txBody>
                    <a:bodyPr/>
                    <a:lstStyle/>
                    <a:p>
                      <a:pPr algn="ctr"/>
                      <a:r>
                        <a:rPr lang="en-US" dirty="0">
                          <a:solidFill>
                            <a:schemeClr val="tx1"/>
                          </a:solidFill>
                        </a:rPr>
                        <a:t>1</a:t>
                      </a:r>
                    </a:p>
                  </a:txBody>
                  <a:tcPr/>
                </a:tc>
                <a:extLst>
                  <a:ext uri="{0D108BD9-81ED-4DB2-BD59-A6C34878D82A}">
                    <a16:rowId xmlns:a16="http://schemas.microsoft.com/office/drawing/2014/main" val="4181932028"/>
                  </a:ext>
                </a:extLst>
              </a:tr>
              <a:tr h="361272">
                <a:tc>
                  <a:txBody>
                    <a:bodyPr/>
                    <a:lstStyle/>
                    <a:p>
                      <a:pPr algn="ctr"/>
                      <a:r>
                        <a:rPr lang="en-US" b="1" dirty="0">
                          <a:solidFill>
                            <a:schemeClr val="tx1"/>
                          </a:solidFill>
                        </a:rPr>
                        <a:t>2</a:t>
                      </a:r>
                    </a:p>
                  </a:txBody>
                  <a:tcPr/>
                </a:tc>
                <a:extLst>
                  <a:ext uri="{0D108BD9-81ED-4DB2-BD59-A6C34878D82A}">
                    <a16:rowId xmlns:a16="http://schemas.microsoft.com/office/drawing/2014/main" val="4275104465"/>
                  </a:ext>
                </a:extLst>
              </a:tr>
              <a:tr h="361272">
                <a:tc>
                  <a:txBody>
                    <a:bodyPr/>
                    <a:lstStyle/>
                    <a:p>
                      <a:pPr algn="ctr"/>
                      <a:r>
                        <a:rPr lang="en-US" b="1" dirty="0">
                          <a:solidFill>
                            <a:schemeClr val="tx1"/>
                          </a:solidFill>
                        </a:rPr>
                        <a:t>3</a:t>
                      </a:r>
                      <a:endParaRPr lang="en-US" b="0" dirty="0">
                        <a:solidFill>
                          <a:schemeClr val="tx1"/>
                        </a:solidFill>
                      </a:endParaRPr>
                    </a:p>
                  </a:txBody>
                  <a:tcPr/>
                </a:tc>
                <a:extLst>
                  <a:ext uri="{0D108BD9-81ED-4DB2-BD59-A6C34878D82A}">
                    <a16:rowId xmlns:a16="http://schemas.microsoft.com/office/drawing/2014/main" val="3388459848"/>
                  </a:ext>
                </a:extLst>
              </a:tr>
              <a:tr h="361272">
                <a:tc>
                  <a:txBody>
                    <a:bodyPr/>
                    <a:lstStyle/>
                    <a:p>
                      <a:pPr algn="ctr"/>
                      <a:r>
                        <a:rPr lang="en-US" b="1" dirty="0">
                          <a:solidFill>
                            <a:schemeClr val="tx1"/>
                          </a:solidFill>
                        </a:rPr>
                        <a:t>4</a:t>
                      </a:r>
                    </a:p>
                  </a:txBody>
                  <a:tcPr/>
                </a:tc>
                <a:extLst>
                  <a:ext uri="{0D108BD9-81ED-4DB2-BD59-A6C34878D82A}">
                    <a16:rowId xmlns:a16="http://schemas.microsoft.com/office/drawing/2014/main" val="3384368650"/>
                  </a:ext>
                </a:extLst>
              </a:tr>
              <a:tr h="361272">
                <a:tc>
                  <a:txBody>
                    <a:bodyPr/>
                    <a:lstStyle/>
                    <a:p>
                      <a:pPr algn="ctr"/>
                      <a:r>
                        <a:rPr lang="en-US" b="1" dirty="0">
                          <a:solidFill>
                            <a:schemeClr val="tx1"/>
                          </a:solidFill>
                        </a:rPr>
                        <a:t>5</a:t>
                      </a:r>
                    </a:p>
                  </a:txBody>
                  <a:tcPr/>
                </a:tc>
                <a:extLst>
                  <a:ext uri="{0D108BD9-81ED-4DB2-BD59-A6C34878D82A}">
                    <a16:rowId xmlns:a16="http://schemas.microsoft.com/office/drawing/2014/main" val="4110302200"/>
                  </a:ext>
                </a:extLst>
              </a:tr>
              <a:tr h="361272">
                <a:tc>
                  <a:txBody>
                    <a:bodyPr/>
                    <a:lstStyle/>
                    <a:p>
                      <a:pPr algn="ctr"/>
                      <a:r>
                        <a:rPr lang="en-US" b="1" dirty="0">
                          <a:solidFill>
                            <a:schemeClr val="tx1"/>
                          </a:solidFill>
                        </a:rPr>
                        <a:t>6</a:t>
                      </a:r>
                    </a:p>
                  </a:txBody>
                  <a:tcPr/>
                </a:tc>
                <a:extLst>
                  <a:ext uri="{0D108BD9-81ED-4DB2-BD59-A6C34878D82A}">
                    <a16:rowId xmlns:a16="http://schemas.microsoft.com/office/drawing/2014/main" val="1994950622"/>
                  </a:ext>
                </a:extLst>
              </a:tr>
            </a:tbl>
          </a:graphicData>
        </a:graphic>
      </p:graphicFrame>
      <p:sp>
        <p:nvSpPr>
          <p:cNvPr id="9" name="Rectangle 8"/>
          <p:cNvSpPr/>
          <p:nvPr/>
        </p:nvSpPr>
        <p:spPr>
          <a:xfrm>
            <a:off x="620168" y="1691029"/>
            <a:ext cx="2337777" cy="57842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Degree Matrix (D)</a:t>
            </a:r>
          </a:p>
        </p:txBody>
      </p:sp>
      <p:graphicFrame>
        <p:nvGraphicFramePr>
          <p:cNvPr id="15" name="Table 14"/>
          <p:cNvGraphicFramePr>
            <a:graphicFrameLocks noGrp="1"/>
          </p:cNvGraphicFramePr>
          <p:nvPr>
            <p:extLst/>
          </p:nvPr>
        </p:nvGraphicFramePr>
        <p:xfrm>
          <a:off x="945571" y="2675228"/>
          <a:ext cx="1961748" cy="2194560"/>
        </p:xfrm>
        <a:graphic>
          <a:graphicData uri="http://schemas.openxmlformats.org/drawingml/2006/table">
            <a:tbl>
              <a:tblPr firstRow="1" bandRow="1">
                <a:tableStyleId>{BC89EF96-8CEA-46FF-86C4-4CE0E7609802}</a:tableStyleId>
              </a:tblPr>
              <a:tblGrid>
                <a:gridCol w="326958">
                  <a:extLst>
                    <a:ext uri="{9D8B030D-6E8A-4147-A177-3AD203B41FA5}">
                      <a16:colId xmlns:a16="http://schemas.microsoft.com/office/drawing/2014/main" val="348715448"/>
                    </a:ext>
                  </a:extLst>
                </a:gridCol>
                <a:gridCol w="326958">
                  <a:extLst>
                    <a:ext uri="{9D8B030D-6E8A-4147-A177-3AD203B41FA5}">
                      <a16:colId xmlns:a16="http://schemas.microsoft.com/office/drawing/2014/main" val="2004428856"/>
                    </a:ext>
                  </a:extLst>
                </a:gridCol>
                <a:gridCol w="326958">
                  <a:extLst>
                    <a:ext uri="{9D8B030D-6E8A-4147-A177-3AD203B41FA5}">
                      <a16:colId xmlns:a16="http://schemas.microsoft.com/office/drawing/2014/main" val="2259960713"/>
                    </a:ext>
                  </a:extLst>
                </a:gridCol>
                <a:gridCol w="326958">
                  <a:extLst>
                    <a:ext uri="{9D8B030D-6E8A-4147-A177-3AD203B41FA5}">
                      <a16:colId xmlns:a16="http://schemas.microsoft.com/office/drawing/2014/main" val="312757170"/>
                    </a:ext>
                  </a:extLst>
                </a:gridCol>
                <a:gridCol w="326958">
                  <a:extLst>
                    <a:ext uri="{9D8B030D-6E8A-4147-A177-3AD203B41FA5}">
                      <a16:colId xmlns:a16="http://schemas.microsoft.com/office/drawing/2014/main" val="1912408018"/>
                    </a:ext>
                  </a:extLst>
                </a:gridCol>
                <a:gridCol w="326958">
                  <a:extLst>
                    <a:ext uri="{9D8B030D-6E8A-4147-A177-3AD203B41FA5}">
                      <a16:colId xmlns:a16="http://schemas.microsoft.com/office/drawing/2014/main" val="3760106021"/>
                    </a:ext>
                  </a:extLst>
                </a:gridCol>
              </a:tblGrid>
              <a:tr h="350765">
                <a:tc>
                  <a:txBody>
                    <a:bodyPr/>
                    <a:lstStyle/>
                    <a:p>
                      <a:pPr algn="ctr"/>
                      <a:r>
                        <a:rPr lang="en-US" b="0" dirty="0"/>
                        <a:t>2</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extLst>
                  <a:ext uri="{0D108BD9-81ED-4DB2-BD59-A6C34878D82A}">
                    <a16:rowId xmlns:a16="http://schemas.microsoft.com/office/drawing/2014/main" val="620492454"/>
                  </a:ext>
                </a:extLst>
              </a:tr>
              <a:tr h="350765">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66167091"/>
                  </a:ext>
                </a:extLst>
              </a:tr>
              <a:tr h="35076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4</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019765691"/>
                  </a:ext>
                </a:extLst>
              </a:tr>
              <a:tr h="35076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3021914388"/>
                  </a:ext>
                </a:extLst>
              </a:tr>
              <a:tr h="35076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2088693788"/>
                  </a:ext>
                </a:extLst>
              </a:tr>
              <a:tr h="350765">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extLst>
                  <a:ext uri="{0D108BD9-81ED-4DB2-BD59-A6C34878D82A}">
                    <a16:rowId xmlns:a16="http://schemas.microsoft.com/office/drawing/2014/main" val="1813504984"/>
                  </a:ext>
                </a:extLst>
              </a:tr>
            </a:tbl>
          </a:graphicData>
        </a:graphic>
      </p:graphicFrame>
      <p:graphicFrame>
        <p:nvGraphicFramePr>
          <p:cNvPr id="16" name="Table 15"/>
          <p:cNvGraphicFramePr>
            <a:graphicFrameLocks noGrp="1"/>
          </p:cNvGraphicFramePr>
          <p:nvPr>
            <p:extLst/>
          </p:nvPr>
        </p:nvGraphicFramePr>
        <p:xfrm>
          <a:off x="3759200" y="2729090"/>
          <a:ext cx="1922322" cy="2194560"/>
        </p:xfrm>
        <a:graphic>
          <a:graphicData uri="http://schemas.openxmlformats.org/drawingml/2006/table">
            <a:tbl>
              <a:tblPr firstRow="1" bandRow="1">
                <a:tableStyleId>{ED083AE6-46FA-4A59-8FB0-9F97EB10719F}</a:tableStyleId>
              </a:tblPr>
              <a:tblGrid>
                <a:gridCol w="320387">
                  <a:extLst>
                    <a:ext uri="{9D8B030D-6E8A-4147-A177-3AD203B41FA5}">
                      <a16:colId xmlns:a16="http://schemas.microsoft.com/office/drawing/2014/main" val="348715448"/>
                    </a:ext>
                  </a:extLst>
                </a:gridCol>
                <a:gridCol w="320387">
                  <a:extLst>
                    <a:ext uri="{9D8B030D-6E8A-4147-A177-3AD203B41FA5}">
                      <a16:colId xmlns:a16="http://schemas.microsoft.com/office/drawing/2014/main" val="2004428856"/>
                    </a:ext>
                  </a:extLst>
                </a:gridCol>
                <a:gridCol w="320387">
                  <a:extLst>
                    <a:ext uri="{9D8B030D-6E8A-4147-A177-3AD203B41FA5}">
                      <a16:colId xmlns:a16="http://schemas.microsoft.com/office/drawing/2014/main" val="2259960713"/>
                    </a:ext>
                  </a:extLst>
                </a:gridCol>
                <a:gridCol w="320387">
                  <a:extLst>
                    <a:ext uri="{9D8B030D-6E8A-4147-A177-3AD203B41FA5}">
                      <a16:colId xmlns:a16="http://schemas.microsoft.com/office/drawing/2014/main" val="312757170"/>
                    </a:ext>
                  </a:extLst>
                </a:gridCol>
                <a:gridCol w="320387">
                  <a:extLst>
                    <a:ext uri="{9D8B030D-6E8A-4147-A177-3AD203B41FA5}">
                      <a16:colId xmlns:a16="http://schemas.microsoft.com/office/drawing/2014/main" val="1912408018"/>
                    </a:ext>
                  </a:extLst>
                </a:gridCol>
                <a:gridCol w="320387">
                  <a:extLst>
                    <a:ext uri="{9D8B030D-6E8A-4147-A177-3AD203B41FA5}">
                      <a16:colId xmlns:a16="http://schemas.microsoft.com/office/drawing/2014/main" val="3760106021"/>
                    </a:ext>
                  </a:extLst>
                </a:gridCol>
              </a:tblGrid>
              <a:tr h="348456">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1</a:t>
                      </a:r>
                      <a:endParaRPr lang="en-US" b="0" dirty="0">
                        <a:solidFill>
                          <a:schemeClr val="tx1"/>
                        </a:solidFill>
                      </a:endParaRPr>
                    </a:p>
                  </a:txBody>
                  <a:tcPr/>
                </a:tc>
                <a:tc>
                  <a:txBody>
                    <a:bodyPr/>
                    <a:lstStyle/>
                    <a:p>
                      <a:pPr algn="ctr"/>
                      <a:r>
                        <a:rPr lang="en-US" b="0" dirty="0"/>
                        <a:t>1</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extLst>
                  <a:ext uri="{0D108BD9-81ED-4DB2-BD59-A6C34878D82A}">
                    <a16:rowId xmlns:a16="http://schemas.microsoft.com/office/drawing/2014/main" val="620492454"/>
                  </a:ext>
                </a:extLst>
              </a:tr>
              <a:tr h="348456">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66167091"/>
                  </a:ext>
                </a:extLst>
              </a:tr>
              <a:tr h="348456">
                <a:tc>
                  <a:txBody>
                    <a:bodyPr/>
                    <a:lstStyle/>
                    <a:p>
                      <a:pPr algn="ctr"/>
                      <a:r>
                        <a:rPr lang="en-US" dirty="0"/>
                        <a:t>1</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extLst>
                  <a:ext uri="{0D108BD9-81ED-4DB2-BD59-A6C34878D82A}">
                    <a16:rowId xmlns:a16="http://schemas.microsoft.com/office/drawing/2014/main" val="1019765691"/>
                  </a:ext>
                </a:extLst>
              </a:tr>
              <a:tr h="348456">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3021914388"/>
                  </a:ext>
                </a:extLst>
              </a:tr>
              <a:tr h="348456">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2088693788"/>
                  </a:ext>
                </a:extLst>
              </a:tr>
              <a:tr h="348456">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813504984"/>
                  </a:ext>
                </a:extLst>
              </a:tr>
            </a:tbl>
          </a:graphicData>
        </a:graphic>
      </p:graphicFrame>
      <p:graphicFrame>
        <p:nvGraphicFramePr>
          <p:cNvPr id="17" name="Table 16"/>
          <p:cNvGraphicFramePr>
            <a:graphicFrameLocks noGrp="1"/>
          </p:cNvGraphicFramePr>
          <p:nvPr>
            <p:extLst/>
          </p:nvPr>
        </p:nvGraphicFramePr>
        <p:xfrm>
          <a:off x="3759200" y="2343662"/>
          <a:ext cx="1922322" cy="365760"/>
        </p:xfrm>
        <a:graphic>
          <a:graphicData uri="http://schemas.openxmlformats.org/drawingml/2006/table">
            <a:tbl>
              <a:tblPr firstRow="1" bandRow="1">
                <a:tableStyleId>{93296810-A885-4BE3-A3E7-6D5BEEA58F35}</a:tableStyleId>
              </a:tblPr>
              <a:tblGrid>
                <a:gridCol w="320387">
                  <a:extLst>
                    <a:ext uri="{9D8B030D-6E8A-4147-A177-3AD203B41FA5}">
                      <a16:colId xmlns:a16="http://schemas.microsoft.com/office/drawing/2014/main" val="2953406020"/>
                    </a:ext>
                  </a:extLst>
                </a:gridCol>
                <a:gridCol w="320387">
                  <a:extLst>
                    <a:ext uri="{9D8B030D-6E8A-4147-A177-3AD203B41FA5}">
                      <a16:colId xmlns:a16="http://schemas.microsoft.com/office/drawing/2014/main" val="2364293684"/>
                    </a:ext>
                  </a:extLst>
                </a:gridCol>
                <a:gridCol w="320387">
                  <a:extLst>
                    <a:ext uri="{9D8B030D-6E8A-4147-A177-3AD203B41FA5}">
                      <a16:colId xmlns:a16="http://schemas.microsoft.com/office/drawing/2014/main" val="2835370944"/>
                    </a:ext>
                  </a:extLst>
                </a:gridCol>
                <a:gridCol w="320387">
                  <a:extLst>
                    <a:ext uri="{9D8B030D-6E8A-4147-A177-3AD203B41FA5}">
                      <a16:colId xmlns:a16="http://schemas.microsoft.com/office/drawing/2014/main" val="1792887966"/>
                    </a:ext>
                  </a:extLst>
                </a:gridCol>
                <a:gridCol w="320387">
                  <a:extLst>
                    <a:ext uri="{9D8B030D-6E8A-4147-A177-3AD203B41FA5}">
                      <a16:colId xmlns:a16="http://schemas.microsoft.com/office/drawing/2014/main" val="836280992"/>
                    </a:ext>
                  </a:extLst>
                </a:gridCol>
                <a:gridCol w="320387">
                  <a:extLst>
                    <a:ext uri="{9D8B030D-6E8A-4147-A177-3AD203B41FA5}">
                      <a16:colId xmlns:a16="http://schemas.microsoft.com/office/drawing/2014/main" val="437804643"/>
                    </a:ext>
                  </a:extLst>
                </a:gridCol>
              </a:tblGrid>
              <a:tr h="364984">
                <a:tc>
                  <a:txBody>
                    <a:bodyPr/>
                    <a:lstStyle/>
                    <a:p>
                      <a:pPr algn="ctr"/>
                      <a:r>
                        <a:rPr lang="en-US" dirty="0">
                          <a:solidFill>
                            <a:schemeClr val="tx1"/>
                          </a:solidFill>
                        </a:rPr>
                        <a:t>1</a:t>
                      </a:r>
                    </a:p>
                  </a:txBody>
                  <a:tcPr/>
                </a:tc>
                <a:tc>
                  <a:txBody>
                    <a:bodyPr/>
                    <a:lstStyle/>
                    <a:p>
                      <a:pPr algn="ctr"/>
                      <a:r>
                        <a:rPr lang="en-US" dirty="0">
                          <a:solidFill>
                            <a:schemeClr val="tx1"/>
                          </a:solidFill>
                        </a:rPr>
                        <a:t>2</a:t>
                      </a:r>
                    </a:p>
                  </a:txBody>
                  <a:tcPr/>
                </a:tc>
                <a:tc>
                  <a:txBody>
                    <a:bodyPr/>
                    <a:lstStyle/>
                    <a:p>
                      <a:pPr algn="ctr"/>
                      <a:r>
                        <a:rPr lang="en-US" dirty="0">
                          <a:solidFill>
                            <a:schemeClr val="tx1"/>
                          </a:solidFill>
                        </a:rPr>
                        <a:t>3</a:t>
                      </a:r>
                    </a:p>
                  </a:txBody>
                  <a:tcPr/>
                </a:tc>
                <a:tc>
                  <a:txBody>
                    <a:bodyPr/>
                    <a:lstStyle/>
                    <a:p>
                      <a:pPr algn="ctr"/>
                      <a:r>
                        <a:rPr lang="en-US" dirty="0">
                          <a:solidFill>
                            <a:schemeClr val="tx1"/>
                          </a:solidFill>
                        </a:rPr>
                        <a:t>4</a:t>
                      </a:r>
                    </a:p>
                  </a:txBody>
                  <a:tcPr/>
                </a:tc>
                <a:tc>
                  <a:txBody>
                    <a:bodyPr/>
                    <a:lstStyle/>
                    <a:p>
                      <a:pPr algn="ctr"/>
                      <a:r>
                        <a:rPr lang="en-US" dirty="0">
                          <a:solidFill>
                            <a:schemeClr val="tx1"/>
                          </a:solidFill>
                        </a:rPr>
                        <a:t>5</a:t>
                      </a:r>
                    </a:p>
                  </a:txBody>
                  <a:tcPr/>
                </a:tc>
                <a:tc>
                  <a:txBody>
                    <a:bodyPr/>
                    <a:lstStyle/>
                    <a:p>
                      <a:pPr algn="ctr"/>
                      <a:r>
                        <a:rPr lang="en-US" dirty="0">
                          <a:solidFill>
                            <a:schemeClr val="tx1"/>
                          </a:solidFill>
                        </a:rPr>
                        <a:t>6</a:t>
                      </a:r>
                    </a:p>
                  </a:txBody>
                  <a:tcPr/>
                </a:tc>
                <a:extLst>
                  <a:ext uri="{0D108BD9-81ED-4DB2-BD59-A6C34878D82A}">
                    <a16:rowId xmlns:a16="http://schemas.microsoft.com/office/drawing/2014/main" val="2923969301"/>
                  </a:ext>
                </a:extLst>
              </a:tr>
            </a:tbl>
          </a:graphicData>
        </a:graphic>
      </p:graphicFrame>
      <p:graphicFrame>
        <p:nvGraphicFramePr>
          <p:cNvPr id="18" name="Table 17"/>
          <p:cNvGraphicFramePr>
            <a:graphicFrameLocks noGrp="1"/>
          </p:cNvGraphicFramePr>
          <p:nvPr>
            <p:extLst/>
          </p:nvPr>
        </p:nvGraphicFramePr>
        <p:xfrm>
          <a:off x="3495379" y="2729090"/>
          <a:ext cx="212830" cy="2194560"/>
        </p:xfrm>
        <a:graphic>
          <a:graphicData uri="http://schemas.openxmlformats.org/drawingml/2006/table">
            <a:tbl>
              <a:tblPr firstRow="1" bandRow="1">
                <a:tableStyleId>{93296810-A885-4BE3-A3E7-6D5BEEA58F35}</a:tableStyleId>
              </a:tblPr>
              <a:tblGrid>
                <a:gridCol w="212830">
                  <a:extLst>
                    <a:ext uri="{9D8B030D-6E8A-4147-A177-3AD203B41FA5}">
                      <a16:colId xmlns:a16="http://schemas.microsoft.com/office/drawing/2014/main" val="822777123"/>
                    </a:ext>
                  </a:extLst>
                </a:gridCol>
              </a:tblGrid>
              <a:tr h="318438">
                <a:tc>
                  <a:txBody>
                    <a:bodyPr/>
                    <a:lstStyle/>
                    <a:p>
                      <a:pPr algn="ctr"/>
                      <a:r>
                        <a:rPr lang="en-US" dirty="0">
                          <a:solidFill>
                            <a:schemeClr val="tx1"/>
                          </a:solidFill>
                        </a:rPr>
                        <a:t>1</a:t>
                      </a:r>
                    </a:p>
                  </a:txBody>
                  <a:tcPr/>
                </a:tc>
                <a:extLst>
                  <a:ext uri="{0D108BD9-81ED-4DB2-BD59-A6C34878D82A}">
                    <a16:rowId xmlns:a16="http://schemas.microsoft.com/office/drawing/2014/main" val="4181932028"/>
                  </a:ext>
                </a:extLst>
              </a:tr>
              <a:tr h="318438">
                <a:tc>
                  <a:txBody>
                    <a:bodyPr/>
                    <a:lstStyle/>
                    <a:p>
                      <a:pPr algn="ctr"/>
                      <a:r>
                        <a:rPr lang="en-US" b="1" dirty="0">
                          <a:solidFill>
                            <a:schemeClr val="tx1"/>
                          </a:solidFill>
                        </a:rPr>
                        <a:t>2</a:t>
                      </a:r>
                    </a:p>
                  </a:txBody>
                  <a:tcPr/>
                </a:tc>
                <a:extLst>
                  <a:ext uri="{0D108BD9-81ED-4DB2-BD59-A6C34878D82A}">
                    <a16:rowId xmlns:a16="http://schemas.microsoft.com/office/drawing/2014/main" val="4275104465"/>
                  </a:ext>
                </a:extLst>
              </a:tr>
              <a:tr h="318438">
                <a:tc>
                  <a:txBody>
                    <a:bodyPr/>
                    <a:lstStyle/>
                    <a:p>
                      <a:pPr algn="ctr"/>
                      <a:r>
                        <a:rPr lang="en-US" b="1" dirty="0">
                          <a:solidFill>
                            <a:schemeClr val="tx1"/>
                          </a:solidFill>
                        </a:rPr>
                        <a:t>3</a:t>
                      </a:r>
                      <a:endParaRPr lang="en-US" b="0" dirty="0">
                        <a:solidFill>
                          <a:schemeClr val="tx1"/>
                        </a:solidFill>
                      </a:endParaRPr>
                    </a:p>
                  </a:txBody>
                  <a:tcPr/>
                </a:tc>
                <a:extLst>
                  <a:ext uri="{0D108BD9-81ED-4DB2-BD59-A6C34878D82A}">
                    <a16:rowId xmlns:a16="http://schemas.microsoft.com/office/drawing/2014/main" val="3388459848"/>
                  </a:ext>
                </a:extLst>
              </a:tr>
              <a:tr h="318438">
                <a:tc>
                  <a:txBody>
                    <a:bodyPr/>
                    <a:lstStyle/>
                    <a:p>
                      <a:pPr algn="ctr"/>
                      <a:r>
                        <a:rPr lang="en-US" b="1" dirty="0">
                          <a:solidFill>
                            <a:schemeClr val="tx1"/>
                          </a:solidFill>
                        </a:rPr>
                        <a:t>4</a:t>
                      </a:r>
                    </a:p>
                  </a:txBody>
                  <a:tcPr/>
                </a:tc>
                <a:extLst>
                  <a:ext uri="{0D108BD9-81ED-4DB2-BD59-A6C34878D82A}">
                    <a16:rowId xmlns:a16="http://schemas.microsoft.com/office/drawing/2014/main" val="3384368650"/>
                  </a:ext>
                </a:extLst>
              </a:tr>
              <a:tr h="318438">
                <a:tc>
                  <a:txBody>
                    <a:bodyPr/>
                    <a:lstStyle/>
                    <a:p>
                      <a:pPr algn="ctr"/>
                      <a:r>
                        <a:rPr lang="en-US" b="1" dirty="0">
                          <a:solidFill>
                            <a:schemeClr val="tx1"/>
                          </a:solidFill>
                        </a:rPr>
                        <a:t>5</a:t>
                      </a:r>
                    </a:p>
                  </a:txBody>
                  <a:tcPr/>
                </a:tc>
                <a:extLst>
                  <a:ext uri="{0D108BD9-81ED-4DB2-BD59-A6C34878D82A}">
                    <a16:rowId xmlns:a16="http://schemas.microsoft.com/office/drawing/2014/main" val="4110302200"/>
                  </a:ext>
                </a:extLst>
              </a:tr>
              <a:tr h="318438">
                <a:tc>
                  <a:txBody>
                    <a:bodyPr/>
                    <a:lstStyle/>
                    <a:p>
                      <a:pPr algn="ctr"/>
                      <a:r>
                        <a:rPr lang="en-US" b="1" dirty="0">
                          <a:solidFill>
                            <a:schemeClr val="tx1"/>
                          </a:solidFill>
                        </a:rPr>
                        <a:t>6</a:t>
                      </a:r>
                    </a:p>
                  </a:txBody>
                  <a:tcPr/>
                </a:tc>
                <a:extLst>
                  <a:ext uri="{0D108BD9-81ED-4DB2-BD59-A6C34878D82A}">
                    <a16:rowId xmlns:a16="http://schemas.microsoft.com/office/drawing/2014/main" val="1994950622"/>
                  </a:ext>
                </a:extLst>
              </a:tr>
            </a:tbl>
          </a:graphicData>
        </a:graphic>
      </p:graphicFrame>
      <p:sp>
        <p:nvSpPr>
          <p:cNvPr id="19" name="Rectangle 18"/>
          <p:cNvSpPr/>
          <p:nvPr/>
        </p:nvSpPr>
        <p:spPr>
          <a:xfrm>
            <a:off x="3667412" y="1717184"/>
            <a:ext cx="2105898" cy="59228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Adjacency Matrix</a:t>
            </a:r>
          </a:p>
        </p:txBody>
      </p:sp>
      <p:graphicFrame>
        <p:nvGraphicFramePr>
          <p:cNvPr id="20" name="Table 19"/>
          <p:cNvGraphicFramePr>
            <a:graphicFrameLocks noGrp="1"/>
          </p:cNvGraphicFramePr>
          <p:nvPr>
            <p:extLst/>
          </p:nvPr>
        </p:nvGraphicFramePr>
        <p:xfrm>
          <a:off x="6595673" y="2729090"/>
          <a:ext cx="2384910" cy="2194560"/>
        </p:xfrm>
        <a:graphic>
          <a:graphicData uri="http://schemas.openxmlformats.org/drawingml/2006/table">
            <a:tbl>
              <a:tblPr firstRow="1" bandRow="1">
                <a:tableStyleId>{5DA37D80-6434-44D0-A028-1B22A696006F}</a:tableStyleId>
              </a:tblPr>
              <a:tblGrid>
                <a:gridCol w="397485">
                  <a:extLst>
                    <a:ext uri="{9D8B030D-6E8A-4147-A177-3AD203B41FA5}">
                      <a16:colId xmlns:a16="http://schemas.microsoft.com/office/drawing/2014/main" val="348715448"/>
                    </a:ext>
                  </a:extLst>
                </a:gridCol>
                <a:gridCol w="397485">
                  <a:extLst>
                    <a:ext uri="{9D8B030D-6E8A-4147-A177-3AD203B41FA5}">
                      <a16:colId xmlns:a16="http://schemas.microsoft.com/office/drawing/2014/main" val="2004428856"/>
                    </a:ext>
                  </a:extLst>
                </a:gridCol>
                <a:gridCol w="397485">
                  <a:extLst>
                    <a:ext uri="{9D8B030D-6E8A-4147-A177-3AD203B41FA5}">
                      <a16:colId xmlns:a16="http://schemas.microsoft.com/office/drawing/2014/main" val="2259960713"/>
                    </a:ext>
                  </a:extLst>
                </a:gridCol>
                <a:gridCol w="397485">
                  <a:extLst>
                    <a:ext uri="{9D8B030D-6E8A-4147-A177-3AD203B41FA5}">
                      <a16:colId xmlns:a16="http://schemas.microsoft.com/office/drawing/2014/main" val="312757170"/>
                    </a:ext>
                  </a:extLst>
                </a:gridCol>
                <a:gridCol w="397485">
                  <a:extLst>
                    <a:ext uri="{9D8B030D-6E8A-4147-A177-3AD203B41FA5}">
                      <a16:colId xmlns:a16="http://schemas.microsoft.com/office/drawing/2014/main" val="1912408018"/>
                    </a:ext>
                  </a:extLst>
                </a:gridCol>
                <a:gridCol w="397485">
                  <a:extLst>
                    <a:ext uri="{9D8B030D-6E8A-4147-A177-3AD203B41FA5}">
                      <a16:colId xmlns:a16="http://schemas.microsoft.com/office/drawing/2014/main" val="3760106021"/>
                    </a:ext>
                  </a:extLst>
                </a:gridCol>
              </a:tblGrid>
              <a:tr h="356783">
                <a:tc>
                  <a:txBody>
                    <a:bodyPr/>
                    <a:lstStyle/>
                    <a:p>
                      <a:pPr algn="ctr"/>
                      <a:r>
                        <a:rPr lang="en-US" b="0" dirty="0">
                          <a:solidFill>
                            <a:schemeClr val="tx1"/>
                          </a:solidFill>
                        </a:rPr>
                        <a:t>2</a:t>
                      </a: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-1</a:t>
                      </a:r>
                      <a:endParaRPr lang="en-US" b="0" dirty="0">
                        <a:solidFill>
                          <a:schemeClr val="tx1"/>
                        </a:solidFill>
                      </a:endParaRPr>
                    </a:p>
                  </a:txBody>
                  <a:tcPr/>
                </a:tc>
                <a:tc>
                  <a:txBody>
                    <a:bodyPr/>
                    <a:lstStyle/>
                    <a:p>
                      <a:pPr algn="ctr"/>
                      <a:r>
                        <a:rPr lang="en-US" b="0" dirty="0"/>
                        <a:t>-1</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tc>
                  <a:txBody>
                    <a:bodyPr/>
                    <a:lstStyle/>
                    <a:p>
                      <a:pPr algn="ctr"/>
                      <a:r>
                        <a:rPr lang="en-US" b="0" dirty="0"/>
                        <a:t>0</a:t>
                      </a:r>
                      <a:endParaRPr lang="en-US" b="0" dirty="0">
                        <a:solidFill>
                          <a:schemeClr val="tx1"/>
                        </a:solidFill>
                      </a:endParaRPr>
                    </a:p>
                  </a:txBody>
                  <a:tcPr/>
                </a:tc>
                <a:extLst>
                  <a:ext uri="{0D108BD9-81ED-4DB2-BD59-A6C34878D82A}">
                    <a16:rowId xmlns:a16="http://schemas.microsoft.com/office/drawing/2014/main" val="620492454"/>
                  </a:ext>
                </a:extLst>
              </a:tr>
              <a:tr h="356783">
                <a:tc>
                  <a:txBody>
                    <a:bodyPr/>
                    <a:lstStyle/>
                    <a:p>
                      <a:pPr algn="ctr"/>
                      <a:r>
                        <a:rPr lang="en-US" dirty="0"/>
                        <a:t>0</a:t>
                      </a:r>
                      <a:endParaRPr lang="en-US" dirty="0">
                        <a:solidFill>
                          <a:schemeClr val="tx1"/>
                        </a:solidFill>
                      </a:endParaRPr>
                    </a:p>
                  </a:txBody>
                  <a:tcPr/>
                </a:tc>
                <a:tc>
                  <a:txBody>
                    <a:bodyPr/>
                    <a:lstStyle/>
                    <a:p>
                      <a:pPr algn="ctr"/>
                      <a:r>
                        <a:rPr lang="en-US" dirty="0">
                          <a:solidFill>
                            <a:schemeClr val="tx1"/>
                          </a:solidFill>
                        </a:rPr>
                        <a:t>1</a:t>
                      </a: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166167091"/>
                  </a:ext>
                </a:extLst>
              </a:tr>
              <a:tr h="356783">
                <a:tc>
                  <a:txBody>
                    <a:bodyPr/>
                    <a:lstStyle/>
                    <a:p>
                      <a:pPr algn="ctr"/>
                      <a:r>
                        <a:rPr lang="en-US" dirty="0"/>
                        <a:t>-1</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solidFill>
                            <a:schemeClr val="tx1"/>
                          </a:solidFill>
                        </a:rPr>
                        <a:t>4</a:t>
                      </a: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extLst>
                  <a:ext uri="{0D108BD9-81ED-4DB2-BD59-A6C34878D82A}">
                    <a16:rowId xmlns:a16="http://schemas.microsoft.com/office/drawing/2014/main" val="1019765691"/>
                  </a:ext>
                </a:extLst>
              </a:tr>
              <a:tr h="356783">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solidFill>
                            <a:schemeClr val="tx1"/>
                          </a:solidFill>
                        </a:rPr>
                        <a:t>1</a:t>
                      </a: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3021914388"/>
                  </a:ext>
                </a:extLst>
              </a:tr>
              <a:tr h="356783">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solidFill>
                            <a:schemeClr val="tx1"/>
                          </a:solidFill>
                        </a:rPr>
                        <a:t>1</a:t>
                      </a:r>
                    </a:p>
                  </a:txBody>
                  <a:tcPr/>
                </a:tc>
                <a:tc>
                  <a:txBody>
                    <a:bodyPr/>
                    <a:lstStyle/>
                    <a:p>
                      <a:pPr algn="ctr"/>
                      <a:r>
                        <a:rPr lang="en-US" dirty="0"/>
                        <a:t>0</a:t>
                      </a:r>
                      <a:endParaRPr lang="en-US" dirty="0">
                        <a:solidFill>
                          <a:schemeClr val="tx1"/>
                        </a:solidFill>
                      </a:endParaRPr>
                    </a:p>
                  </a:txBody>
                  <a:tcPr/>
                </a:tc>
                <a:extLst>
                  <a:ext uri="{0D108BD9-81ED-4DB2-BD59-A6C34878D82A}">
                    <a16:rowId xmlns:a16="http://schemas.microsoft.com/office/drawing/2014/main" val="2088693788"/>
                  </a:ext>
                </a:extLst>
              </a:tr>
              <a:tr h="356783">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-1</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t>0</a:t>
                      </a:r>
                      <a:endParaRPr lang="en-US" dirty="0">
                        <a:solidFill>
                          <a:schemeClr val="tx1"/>
                        </a:solidFill>
                      </a:endParaRPr>
                    </a:p>
                  </a:txBody>
                  <a:tcPr/>
                </a:tc>
                <a:tc>
                  <a:txBody>
                    <a:bodyPr/>
                    <a:lstStyle/>
                    <a:p>
                      <a:pPr algn="ctr"/>
                      <a:r>
                        <a:rPr lang="en-US" dirty="0">
                          <a:solidFill>
                            <a:schemeClr val="tx1"/>
                          </a:solidFill>
                        </a:rPr>
                        <a:t>1</a:t>
                      </a:r>
                    </a:p>
                  </a:txBody>
                  <a:tcPr/>
                </a:tc>
                <a:extLst>
                  <a:ext uri="{0D108BD9-81ED-4DB2-BD59-A6C34878D82A}">
                    <a16:rowId xmlns:a16="http://schemas.microsoft.com/office/drawing/2014/main" val="1813504984"/>
                  </a:ext>
                </a:extLst>
              </a:tr>
            </a:tbl>
          </a:graphicData>
        </a:graphic>
      </p:graphicFrame>
      <p:graphicFrame>
        <p:nvGraphicFramePr>
          <p:cNvPr id="21" name="Table 20"/>
          <p:cNvGraphicFramePr>
            <a:graphicFrameLocks noGrp="1"/>
          </p:cNvGraphicFramePr>
          <p:nvPr>
            <p:extLst/>
          </p:nvPr>
        </p:nvGraphicFramePr>
        <p:xfrm>
          <a:off x="6544682" y="2336398"/>
          <a:ext cx="2435898" cy="365760"/>
        </p:xfrm>
        <a:graphic>
          <a:graphicData uri="http://schemas.openxmlformats.org/drawingml/2006/table">
            <a:tbl>
              <a:tblPr firstRow="1" bandRow="1">
                <a:tableStyleId>{93296810-A885-4BE3-A3E7-6D5BEEA58F35}</a:tableStyleId>
              </a:tblPr>
              <a:tblGrid>
                <a:gridCol w="405983">
                  <a:extLst>
                    <a:ext uri="{9D8B030D-6E8A-4147-A177-3AD203B41FA5}">
                      <a16:colId xmlns:a16="http://schemas.microsoft.com/office/drawing/2014/main" val="2953406020"/>
                    </a:ext>
                  </a:extLst>
                </a:gridCol>
                <a:gridCol w="405983">
                  <a:extLst>
                    <a:ext uri="{9D8B030D-6E8A-4147-A177-3AD203B41FA5}">
                      <a16:colId xmlns:a16="http://schemas.microsoft.com/office/drawing/2014/main" val="2364293684"/>
                    </a:ext>
                  </a:extLst>
                </a:gridCol>
                <a:gridCol w="405983">
                  <a:extLst>
                    <a:ext uri="{9D8B030D-6E8A-4147-A177-3AD203B41FA5}">
                      <a16:colId xmlns:a16="http://schemas.microsoft.com/office/drawing/2014/main" val="2835370944"/>
                    </a:ext>
                  </a:extLst>
                </a:gridCol>
                <a:gridCol w="405983">
                  <a:extLst>
                    <a:ext uri="{9D8B030D-6E8A-4147-A177-3AD203B41FA5}">
                      <a16:colId xmlns:a16="http://schemas.microsoft.com/office/drawing/2014/main" val="1792887966"/>
                    </a:ext>
                  </a:extLst>
                </a:gridCol>
                <a:gridCol w="405983">
                  <a:extLst>
                    <a:ext uri="{9D8B030D-6E8A-4147-A177-3AD203B41FA5}">
                      <a16:colId xmlns:a16="http://schemas.microsoft.com/office/drawing/2014/main" val="836280992"/>
                    </a:ext>
                  </a:extLst>
                </a:gridCol>
                <a:gridCol w="405983">
                  <a:extLst>
                    <a:ext uri="{9D8B030D-6E8A-4147-A177-3AD203B41FA5}">
                      <a16:colId xmlns:a16="http://schemas.microsoft.com/office/drawing/2014/main" val="437804643"/>
                    </a:ext>
                  </a:extLst>
                </a:gridCol>
              </a:tblGrid>
              <a:tr h="338830">
                <a:tc>
                  <a:txBody>
                    <a:bodyPr/>
                    <a:lstStyle/>
                    <a:p>
                      <a:pPr algn="ctr"/>
                      <a:r>
                        <a:rPr lang="en-US" dirty="0">
                          <a:solidFill>
                            <a:schemeClr val="tx1"/>
                          </a:solidFill>
                        </a:rPr>
                        <a:t>1</a:t>
                      </a:r>
                    </a:p>
                  </a:txBody>
                  <a:tcPr/>
                </a:tc>
                <a:tc>
                  <a:txBody>
                    <a:bodyPr/>
                    <a:lstStyle/>
                    <a:p>
                      <a:pPr algn="ctr"/>
                      <a:r>
                        <a:rPr lang="en-US" dirty="0">
                          <a:solidFill>
                            <a:schemeClr val="tx1"/>
                          </a:solidFill>
                        </a:rPr>
                        <a:t>2</a:t>
                      </a:r>
                    </a:p>
                  </a:txBody>
                  <a:tcPr/>
                </a:tc>
                <a:tc>
                  <a:txBody>
                    <a:bodyPr/>
                    <a:lstStyle/>
                    <a:p>
                      <a:pPr algn="ctr"/>
                      <a:r>
                        <a:rPr lang="en-US" dirty="0">
                          <a:solidFill>
                            <a:schemeClr val="tx1"/>
                          </a:solidFill>
                        </a:rPr>
                        <a:t>3</a:t>
                      </a:r>
                    </a:p>
                  </a:txBody>
                  <a:tcPr/>
                </a:tc>
                <a:tc>
                  <a:txBody>
                    <a:bodyPr/>
                    <a:lstStyle/>
                    <a:p>
                      <a:pPr algn="ctr"/>
                      <a:r>
                        <a:rPr lang="en-US" dirty="0">
                          <a:solidFill>
                            <a:schemeClr val="tx1"/>
                          </a:solidFill>
                        </a:rPr>
                        <a:t>4</a:t>
                      </a:r>
                    </a:p>
                  </a:txBody>
                  <a:tcPr/>
                </a:tc>
                <a:tc>
                  <a:txBody>
                    <a:bodyPr/>
                    <a:lstStyle/>
                    <a:p>
                      <a:pPr algn="ctr"/>
                      <a:r>
                        <a:rPr lang="en-US" dirty="0">
                          <a:solidFill>
                            <a:schemeClr val="tx1"/>
                          </a:solidFill>
                        </a:rPr>
                        <a:t>5</a:t>
                      </a:r>
                    </a:p>
                  </a:txBody>
                  <a:tcPr/>
                </a:tc>
                <a:tc>
                  <a:txBody>
                    <a:bodyPr/>
                    <a:lstStyle/>
                    <a:p>
                      <a:pPr algn="ctr"/>
                      <a:r>
                        <a:rPr lang="en-US" dirty="0">
                          <a:solidFill>
                            <a:schemeClr val="tx1"/>
                          </a:solidFill>
                        </a:rPr>
                        <a:t>6</a:t>
                      </a:r>
                    </a:p>
                  </a:txBody>
                  <a:tcPr/>
                </a:tc>
                <a:extLst>
                  <a:ext uri="{0D108BD9-81ED-4DB2-BD59-A6C34878D82A}">
                    <a16:rowId xmlns:a16="http://schemas.microsoft.com/office/drawing/2014/main" val="2923969301"/>
                  </a:ext>
                </a:extLst>
              </a:tr>
            </a:tbl>
          </a:graphicData>
        </a:graphic>
      </p:graphicFrame>
      <p:graphicFrame>
        <p:nvGraphicFramePr>
          <p:cNvPr id="22" name="Table 21"/>
          <p:cNvGraphicFramePr>
            <a:graphicFrameLocks noGrp="1"/>
          </p:cNvGraphicFramePr>
          <p:nvPr>
            <p:extLst/>
          </p:nvPr>
        </p:nvGraphicFramePr>
        <p:xfrm>
          <a:off x="6331852" y="2729090"/>
          <a:ext cx="212830" cy="2194560"/>
        </p:xfrm>
        <a:graphic>
          <a:graphicData uri="http://schemas.openxmlformats.org/drawingml/2006/table">
            <a:tbl>
              <a:tblPr firstRow="1" bandRow="1">
                <a:tableStyleId>{93296810-A885-4BE3-A3E7-6D5BEEA58F35}</a:tableStyleId>
              </a:tblPr>
              <a:tblGrid>
                <a:gridCol w="212830">
                  <a:extLst>
                    <a:ext uri="{9D8B030D-6E8A-4147-A177-3AD203B41FA5}">
                      <a16:colId xmlns:a16="http://schemas.microsoft.com/office/drawing/2014/main" val="822777123"/>
                    </a:ext>
                  </a:extLst>
                </a:gridCol>
              </a:tblGrid>
              <a:tr h="318438">
                <a:tc>
                  <a:txBody>
                    <a:bodyPr/>
                    <a:lstStyle/>
                    <a:p>
                      <a:pPr algn="ctr"/>
                      <a:r>
                        <a:rPr lang="en-US" dirty="0">
                          <a:solidFill>
                            <a:schemeClr val="tx1"/>
                          </a:solidFill>
                        </a:rPr>
                        <a:t>1</a:t>
                      </a:r>
                    </a:p>
                  </a:txBody>
                  <a:tcPr/>
                </a:tc>
                <a:extLst>
                  <a:ext uri="{0D108BD9-81ED-4DB2-BD59-A6C34878D82A}">
                    <a16:rowId xmlns:a16="http://schemas.microsoft.com/office/drawing/2014/main" val="4181932028"/>
                  </a:ext>
                </a:extLst>
              </a:tr>
              <a:tr h="318438">
                <a:tc>
                  <a:txBody>
                    <a:bodyPr/>
                    <a:lstStyle/>
                    <a:p>
                      <a:pPr algn="ctr"/>
                      <a:r>
                        <a:rPr lang="en-US" b="1" dirty="0">
                          <a:solidFill>
                            <a:schemeClr val="tx1"/>
                          </a:solidFill>
                        </a:rPr>
                        <a:t>2</a:t>
                      </a:r>
                    </a:p>
                  </a:txBody>
                  <a:tcPr/>
                </a:tc>
                <a:extLst>
                  <a:ext uri="{0D108BD9-81ED-4DB2-BD59-A6C34878D82A}">
                    <a16:rowId xmlns:a16="http://schemas.microsoft.com/office/drawing/2014/main" val="4275104465"/>
                  </a:ext>
                </a:extLst>
              </a:tr>
              <a:tr h="318438">
                <a:tc>
                  <a:txBody>
                    <a:bodyPr/>
                    <a:lstStyle/>
                    <a:p>
                      <a:pPr algn="ctr"/>
                      <a:r>
                        <a:rPr lang="en-US" b="1" dirty="0">
                          <a:solidFill>
                            <a:schemeClr val="tx1"/>
                          </a:solidFill>
                        </a:rPr>
                        <a:t>3</a:t>
                      </a:r>
                      <a:endParaRPr lang="en-US" b="0" dirty="0">
                        <a:solidFill>
                          <a:schemeClr val="tx1"/>
                        </a:solidFill>
                      </a:endParaRPr>
                    </a:p>
                  </a:txBody>
                  <a:tcPr/>
                </a:tc>
                <a:extLst>
                  <a:ext uri="{0D108BD9-81ED-4DB2-BD59-A6C34878D82A}">
                    <a16:rowId xmlns:a16="http://schemas.microsoft.com/office/drawing/2014/main" val="3388459848"/>
                  </a:ext>
                </a:extLst>
              </a:tr>
              <a:tr h="318438">
                <a:tc>
                  <a:txBody>
                    <a:bodyPr/>
                    <a:lstStyle/>
                    <a:p>
                      <a:pPr algn="ctr"/>
                      <a:r>
                        <a:rPr lang="en-US" b="1" dirty="0">
                          <a:solidFill>
                            <a:schemeClr val="tx1"/>
                          </a:solidFill>
                        </a:rPr>
                        <a:t>4</a:t>
                      </a:r>
                    </a:p>
                  </a:txBody>
                  <a:tcPr/>
                </a:tc>
                <a:extLst>
                  <a:ext uri="{0D108BD9-81ED-4DB2-BD59-A6C34878D82A}">
                    <a16:rowId xmlns:a16="http://schemas.microsoft.com/office/drawing/2014/main" val="3384368650"/>
                  </a:ext>
                </a:extLst>
              </a:tr>
              <a:tr h="318438">
                <a:tc>
                  <a:txBody>
                    <a:bodyPr/>
                    <a:lstStyle/>
                    <a:p>
                      <a:pPr algn="ctr"/>
                      <a:r>
                        <a:rPr lang="en-US" b="1" dirty="0">
                          <a:solidFill>
                            <a:schemeClr val="tx1"/>
                          </a:solidFill>
                        </a:rPr>
                        <a:t>5</a:t>
                      </a:r>
                    </a:p>
                  </a:txBody>
                  <a:tcPr/>
                </a:tc>
                <a:extLst>
                  <a:ext uri="{0D108BD9-81ED-4DB2-BD59-A6C34878D82A}">
                    <a16:rowId xmlns:a16="http://schemas.microsoft.com/office/drawing/2014/main" val="4110302200"/>
                  </a:ext>
                </a:extLst>
              </a:tr>
              <a:tr h="318438">
                <a:tc>
                  <a:txBody>
                    <a:bodyPr/>
                    <a:lstStyle/>
                    <a:p>
                      <a:pPr algn="ctr"/>
                      <a:r>
                        <a:rPr lang="en-US" b="1" dirty="0">
                          <a:solidFill>
                            <a:schemeClr val="tx1"/>
                          </a:solidFill>
                        </a:rPr>
                        <a:t>6</a:t>
                      </a:r>
                    </a:p>
                  </a:txBody>
                  <a:tcPr/>
                </a:tc>
                <a:extLst>
                  <a:ext uri="{0D108BD9-81ED-4DB2-BD59-A6C34878D82A}">
                    <a16:rowId xmlns:a16="http://schemas.microsoft.com/office/drawing/2014/main" val="1994950622"/>
                  </a:ext>
                </a:extLst>
              </a:tr>
            </a:tbl>
          </a:graphicData>
        </a:graphic>
      </p:graphicFrame>
      <p:sp>
        <p:nvSpPr>
          <p:cNvPr id="23" name="Rectangle 22"/>
          <p:cNvSpPr/>
          <p:nvPr/>
        </p:nvSpPr>
        <p:spPr>
          <a:xfrm>
            <a:off x="6438265" y="1729816"/>
            <a:ext cx="2542317" cy="61384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Laplacian Matrix</a:t>
            </a:r>
          </a:p>
        </p:txBody>
      </p:sp>
      <p:sp>
        <p:nvSpPr>
          <p:cNvPr id="2" name="Minus 1"/>
          <p:cNvSpPr/>
          <p:nvPr/>
        </p:nvSpPr>
        <p:spPr>
          <a:xfrm>
            <a:off x="2982902" y="3410734"/>
            <a:ext cx="436418" cy="471054"/>
          </a:xfrm>
          <a:prstGeom prst="mathMinus">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tx1"/>
              </a:solidFill>
            </a:endParaRPr>
          </a:p>
        </p:txBody>
      </p:sp>
      <p:sp>
        <p:nvSpPr>
          <p:cNvPr id="3" name="Equal 2"/>
          <p:cNvSpPr/>
          <p:nvPr/>
        </p:nvSpPr>
        <p:spPr>
          <a:xfrm>
            <a:off x="5773507" y="3466152"/>
            <a:ext cx="519546" cy="360218"/>
          </a:xfrm>
          <a:prstGeom prst="mathEqual">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0704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Example: Calculating Eigenvalues</a:t>
            </a:r>
          </a:p>
        </p:txBody>
      </p:sp>
      <p:sp>
        <p:nvSpPr>
          <p:cNvPr id="13" name="Content Placeholder 12"/>
          <p:cNvSpPr>
            <a:spLocks noGrp="1"/>
          </p:cNvSpPr>
          <p:nvPr>
            <p:ph idx="1"/>
          </p:nvPr>
        </p:nvSpPr>
        <p:spPr/>
        <p:txBody>
          <a:bodyPr/>
          <a:lstStyle/>
          <a:p>
            <a:pPr marL="0" indent="0">
              <a:buNone/>
            </a:pPr>
            <a:endParaRPr lang="en-US" dirty="0"/>
          </a:p>
          <a:p>
            <a:endParaRPr lang="en-US" dirty="0"/>
          </a:p>
        </p:txBody>
      </p:sp>
      <p:pic>
        <p:nvPicPr>
          <p:cNvPr id="27" name="Picture 26"/>
          <p:cNvPicPr>
            <a:picLocks noChangeAspect="1"/>
          </p:cNvPicPr>
          <p:nvPr/>
        </p:nvPicPr>
        <p:blipFill>
          <a:blip r:embed="rId3"/>
          <a:stretch>
            <a:fillRect/>
          </a:stretch>
        </p:blipFill>
        <p:spPr>
          <a:xfrm>
            <a:off x="499197" y="1447800"/>
            <a:ext cx="6424408" cy="2825461"/>
          </a:xfrm>
          <a:prstGeom prst="rect">
            <a:avLst/>
          </a:prstGeom>
        </p:spPr>
      </p:pic>
      <p:sp>
        <p:nvSpPr>
          <p:cNvPr id="28" name="Equal 27"/>
          <p:cNvSpPr/>
          <p:nvPr/>
        </p:nvSpPr>
        <p:spPr>
          <a:xfrm>
            <a:off x="7096787" y="2586900"/>
            <a:ext cx="706582" cy="547255"/>
          </a:xfrm>
          <a:prstGeom prst="mathEqual">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7948842" y="2475808"/>
            <a:ext cx="1389122" cy="769441"/>
          </a:xfrm>
          <a:prstGeom prst="rect">
            <a:avLst/>
          </a:prstGeom>
          <a:noFill/>
        </p:spPr>
        <p:txBody>
          <a:bodyPr wrap="square" rtlCol="0">
            <a:spAutoFit/>
          </a:bodyPr>
          <a:lstStyle/>
          <a:p>
            <a:pPr>
              <a:spcAft>
                <a:spcPts val="600"/>
              </a:spcAft>
            </a:pPr>
            <a:r>
              <a:rPr lang="en-US" sz="4400" dirty="0">
                <a:ea typeface="Verdana" pitchFamily="34" charset="0"/>
                <a:cs typeface="Verdana" pitchFamily="34" charset="0"/>
              </a:rPr>
              <a:t>0</a:t>
            </a:r>
          </a:p>
        </p:txBody>
      </p:sp>
      <p:sp>
        <p:nvSpPr>
          <p:cNvPr id="30" name="Rectangle 29"/>
          <p:cNvSpPr/>
          <p:nvPr/>
        </p:nvSpPr>
        <p:spPr>
          <a:xfrm>
            <a:off x="962891" y="4793673"/>
            <a:ext cx="7509164" cy="1087582"/>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rPr>
              <a:t>When </a:t>
            </a:r>
            <a:r>
              <a:rPr lang="en-US" sz="2400" dirty="0">
                <a:ln w="0"/>
                <a:solidFill>
                  <a:schemeClr val="tx1"/>
                </a:solidFill>
                <a:effectLst>
                  <a:outerShdw blurRad="38100" dist="19050" dir="2700000" algn="tl" rotWithShape="0">
                    <a:schemeClr val="dk1">
                      <a:alpha val="40000"/>
                    </a:schemeClr>
                  </a:outerShdw>
                </a:effectLst>
                <a:latin typeface="Symbol" panose="05050102010706020507" pitchFamily="18" charset="2"/>
              </a:rPr>
              <a:t>l </a:t>
            </a:r>
            <a:r>
              <a:rPr lang="en-US" sz="2400" dirty="0">
                <a:ln w="0"/>
                <a:solidFill>
                  <a:schemeClr val="tx1"/>
                </a:solidFill>
                <a:effectLst>
                  <a:outerShdw blurRad="38100" dist="19050" dir="2700000" algn="tl" rotWithShape="0">
                    <a:schemeClr val="dk1">
                      <a:alpha val="40000"/>
                    </a:schemeClr>
                  </a:outerShdw>
                </a:effectLst>
              </a:rPr>
              <a:t>= 0, 0.486, 1, 2.428, or 5.086</a:t>
            </a:r>
          </a:p>
          <a:p>
            <a:pPr algn="ctr"/>
            <a:r>
              <a:rPr lang="en-US" sz="2400" dirty="0">
                <a:ln w="0"/>
                <a:solidFill>
                  <a:schemeClr val="tx1"/>
                </a:solidFill>
                <a:effectLst>
                  <a:outerShdw blurRad="38100" dist="19050" dir="2700000" algn="tl" rotWithShape="0">
                    <a:schemeClr val="dk1">
                      <a:alpha val="40000"/>
                    </a:schemeClr>
                  </a:outerShdw>
                </a:effectLst>
              </a:rPr>
              <a:t>Therefore, 0.486 is the algebraic connectivity value</a:t>
            </a:r>
          </a:p>
        </p:txBody>
      </p:sp>
      <p:sp>
        <p:nvSpPr>
          <p:cNvPr id="2" name="Rectangle 1"/>
          <p:cNvSpPr/>
          <p:nvPr/>
        </p:nvSpPr>
        <p:spPr>
          <a:xfrm>
            <a:off x="2528455" y="1974273"/>
            <a:ext cx="138545" cy="13854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3816928" y="2733245"/>
            <a:ext cx="138545" cy="13854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5146964" y="3488317"/>
            <a:ext cx="138545" cy="13854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3193473" y="2337263"/>
            <a:ext cx="138545" cy="138545"/>
          </a:xfrm>
          <a:prstGeom prst="rect">
            <a:avLst/>
          </a:prstGeom>
          <a:solidFill>
            <a:srgbClr val="FDE9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4488873" y="3106704"/>
            <a:ext cx="138545" cy="138545"/>
          </a:xfrm>
          <a:prstGeom prst="rect">
            <a:avLst/>
          </a:prstGeom>
          <a:solidFill>
            <a:srgbClr val="FDE9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p:cNvSpPr/>
          <p:nvPr/>
        </p:nvSpPr>
        <p:spPr>
          <a:xfrm>
            <a:off x="5777345" y="3894642"/>
            <a:ext cx="138545" cy="138545"/>
          </a:xfrm>
          <a:prstGeom prst="rect">
            <a:avLst/>
          </a:prstGeom>
          <a:solidFill>
            <a:srgbClr val="FDE9D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Minus Sign 2"/>
          <p:cNvSpPr/>
          <p:nvPr/>
        </p:nvSpPr>
        <p:spPr>
          <a:xfrm>
            <a:off x="2507673" y="1930905"/>
            <a:ext cx="200890" cy="202695"/>
          </a:xfrm>
          <a:prstGeom prst="mathMinus">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Minus Sign 15"/>
          <p:cNvSpPr/>
          <p:nvPr/>
        </p:nvSpPr>
        <p:spPr>
          <a:xfrm>
            <a:off x="3131128" y="2305187"/>
            <a:ext cx="200890" cy="202695"/>
          </a:xfrm>
          <a:prstGeom prst="mathMinus">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Minus Sign 16"/>
          <p:cNvSpPr/>
          <p:nvPr/>
        </p:nvSpPr>
        <p:spPr>
          <a:xfrm>
            <a:off x="3785755" y="2701169"/>
            <a:ext cx="200890" cy="202695"/>
          </a:xfrm>
          <a:prstGeom prst="mathMinus">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Minus Sign 18"/>
          <p:cNvSpPr/>
          <p:nvPr/>
        </p:nvSpPr>
        <p:spPr>
          <a:xfrm>
            <a:off x="4457700" y="3074628"/>
            <a:ext cx="200890" cy="202695"/>
          </a:xfrm>
          <a:prstGeom prst="mathMinus">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Minus Sign 19"/>
          <p:cNvSpPr/>
          <p:nvPr/>
        </p:nvSpPr>
        <p:spPr>
          <a:xfrm>
            <a:off x="5115791" y="3456241"/>
            <a:ext cx="200890" cy="202695"/>
          </a:xfrm>
          <a:prstGeom prst="mathMinus">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Minus Sign 20"/>
          <p:cNvSpPr/>
          <p:nvPr/>
        </p:nvSpPr>
        <p:spPr>
          <a:xfrm>
            <a:off x="5756563" y="3854415"/>
            <a:ext cx="200890" cy="202695"/>
          </a:xfrm>
          <a:prstGeom prst="mathMinus">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18894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185333" y="1718733"/>
            <a:ext cx="7078133" cy="4678363"/>
          </a:xfrm>
        </p:spPr>
        <p:txBody>
          <a:bodyPr/>
          <a:lstStyle/>
          <a:p>
            <a:r>
              <a:rPr lang="en-US" dirty="0"/>
              <a:t>Systems of Systems Engineering is a growing area of practice</a:t>
            </a:r>
          </a:p>
          <a:p>
            <a:endParaRPr lang="en-US" dirty="0"/>
          </a:p>
          <a:p>
            <a:r>
              <a:rPr lang="en-US" dirty="0"/>
              <a:t>Mathematics provides a core foundation for SoS analysis and engineering </a:t>
            </a:r>
          </a:p>
        </p:txBody>
      </p:sp>
    </p:spTree>
    <p:extLst>
      <p:ext uri="{BB962C8B-B14F-4D97-AF65-F5344CB8AC3E}">
        <p14:creationId xmlns:p14="http://schemas.microsoft.com/office/powerpoint/2010/main" val="103292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Systems Engineering</a:t>
            </a:r>
          </a:p>
        </p:txBody>
      </p:sp>
    </p:spTree>
    <p:extLst>
      <p:ext uri="{BB962C8B-B14F-4D97-AF65-F5344CB8AC3E}">
        <p14:creationId xmlns:p14="http://schemas.microsoft.com/office/powerpoint/2010/main" val="10132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nSpc>
                <a:spcPct val="150000"/>
              </a:lnSpc>
            </a:pPr>
            <a:r>
              <a:rPr lang="en-US" dirty="0"/>
              <a:t>What is SE? </a:t>
            </a:r>
          </a:p>
        </p:txBody>
      </p:sp>
      <p:sp>
        <p:nvSpPr>
          <p:cNvPr id="3" name="Content Placeholder 2"/>
          <p:cNvSpPr>
            <a:spLocks noGrp="1"/>
          </p:cNvSpPr>
          <p:nvPr>
            <p:ph sz="half" idx="1"/>
          </p:nvPr>
        </p:nvSpPr>
        <p:spPr>
          <a:xfrm>
            <a:off x="413046" y="1484586"/>
            <a:ext cx="8426154" cy="4525963"/>
          </a:xfrm>
        </p:spPr>
        <p:txBody>
          <a:bodyPr/>
          <a:lstStyle/>
          <a:p>
            <a:pPr>
              <a:lnSpc>
                <a:spcPct val="150000"/>
              </a:lnSpc>
            </a:pPr>
            <a:r>
              <a:rPr lang="en-US" sz="1800" dirty="0"/>
              <a:t>Definition of Systems and SE</a:t>
            </a:r>
          </a:p>
          <a:p>
            <a:pPr lvl="1">
              <a:lnSpc>
                <a:spcPct val="150000"/>
              </a:lnSpc>
            </a:pPr>
            <a:r>
              <a:rPr lang="en-US" sz="1800" dirty="0"/>
              <a:t>“A system is a construct or collection of different elements that together produce results not obtainable by the elements alone.” [1]</a:t>
            </a:r>
          </a:p>
          <a:p>
            <a:pPr lvl="1">
              <a:lnSpc>
                <a:spcPct val="150000"/>
              </a:lnSpc>
            </a:pPr>
            <a:r>
              <a:rPr lang="en-US" sz="1800" dirty="0"/>
              <a:t>“Systems Engineering is an engineering discipline whose responsibility is creating and executing an interdisciplinary process to ensure that the customer and stakeholder's needs are satisfied in a high quality, trustworthy, cost efficient and schedule compliant manner throughout a system's entire life cycle.” [1]</a:t>
            </a:r>
          </a:p>
          <a:p>
            <a:pPr marL="287338" lvl="1" indent="0">
              <a:buNone/>
            </a:pPr>
            <a:endParaRPr lang="en-US" sz="1800" dirty="0"/>
          </a:p>
        </p:txBody>
      </p:sp>
      <p:sp>
        <p:nvSpPr>
          <p:cNvPr id="5" name="TextBox 4"/>
          <p:cNvSpPr txBox="1"/>
          <p:nvPr/>
        </p:nvSpPr>
        <p:spPr>
          <a:xfrm>
            <a:off x="824345" y="6082145"/>
            <a:ext cx="8014855" cy="430887"/>
          </a:xfrm>
          <a:prstGeom prst="rect">
            <a:avLst/>
          </a:prstGeom>
          <a:noFill/>
        </p:spPr>
        <p:txBody>
          <a:bodyPr wrap="square" rtlCol="0">
            <a:spAutoFit/>
          </a:bodyPr>
          <a:lstStyle/>
          <a:p>
            <a:pPr>
              <a:spcAft>
                <a:spcPts val="600"/>
              </a:spcAft>
            </a:pPr>
            <a:r>
              <a:rPr lang="en-US" sz="1100" dirty="0"/>
              <a:t>[1]"What is Systems Engineering", </a:t>
            </a:r>
            <a:r>
              <a:rPr lang="en-US" sz="1100" i="1" dirty="0"/>
              <a:t>Incose.org</a:t>
            </a:r>
            <a:r>
              <a:rPr lang="en-US" sz="1100" dirty="0"/>
              <a:t>, 2017. [Online]. Available: http://www.incose.org/AboutSE/WhatIsSE. [Accessed: 15- Jul- 2017].</a:t>
            </a:r>
            <a:endParaRPr lang="en-US" sz="1100" dirty="0">
              <a:ea typeface="Verdana" pitchFamily="34" charset="0"/>
              <a:cs typeface="Verdana" pitchFamily="34" charset="0"/>
            </a:endParaRPr>
          </a:p>
        </p:txBody>
      </p:sp>
    </p:spTree>
    <p:extLst>
      <p:ext uri="{BB962C8B-B14F-4D97-AF65-F5344CB8AC3E}">
        <p14:creationId xmlns:p14="http://schemas.microsoft.com/office/powerpoint/2010/main" val="147982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MIT: Systems Introduction</a:t>
            </a:r>
          </a:p>
        </p:txBody>
      </p:sp>
      <p:sp>
        <p:nvSpPr>
          <p:cNvPr id="3" name="Content Placeholder 2"/>
          <p:cNvSpPr>
            <a:spLocks noGrp="1"/>
          </p:cNvSpPr>
          <p:nvPr>
            <p:ph sz="half" idx="1"/>
          </p:nvPr>
        </p:nvSpPr>
        <p:spPr>
          <a:xfrm>
            <a:off x="609600" y="1498596"/>
            <a:ext cx="4191000" cy="4525963"/>
          </a:xfrm>
        </p:spPr>
        <p:txBody>
          <a:bodyPr/>
          <a:lstStyle/>
          <a:p>
            <a:r>
              <a:rPr lang="en-US" dirty="0"/>
              <a:t>Characteristics [2]</a:t>
            </a:r>
          </a:p>
          <a:p>
            <a:pPr lvl="1"/>
            <a:r>
              <a:rPr lang="en-US" dirty="0"/>
              <a:t>Interaction</a:t>
            </a:r>
          </a:p>
          <a:p>
            <a:pPr lvl="1"/>
            <a:r>
              <a:rPr lang="en-US" dirty="0"/>
              <a:t>Hierarchical</a:t>
            </a:r>
          </a:p>
          <a:p>
            <a:pPr lvl="1"/>
            <a:r>
              <a:rPr lang="en-US" dirty="0"/>
              <a:t>Emergent</a:t>
            </a:r>
          </a:p>
          <a:p>
            <a:pPr lvl="1"/>
            <a:r>
              <a:rPr lang="en-US" dirty="0"/>
              <a:t>Dynamic</a:t>
            </a:r>
          </a:p>
          <a:p>
            <a:pPr lvl="1"/>
            <a:r>
              <a:rPr lang="en-US" dirty="0"/>
              <a:t>Interdisciplinary</a:t>
            </a:r>
          </a:p>
          <a:p>
            <a:pPr marL="287338" lvl="1" indent="0">
              <a:buNone/>
            </a:pPr>
            <a:endParaRPr lang="en-US" dirty="0"/>
          </a:p>
          <a:p>
            <a:r>
              <a:rPr lang="en-US" dirty="0"/>
              <a:t>Application Domain Examples [2]</a:t>
            </a:r>
          </a:p>
          <a:p>
            <a:pPr lvl="1"/>
            <a:r>
              <a:rPr lang="en-US" dirty="0"/>
              <a:t>Aerospace</a:t>
            </a:r>
          </a:p>
          <a:p>
            <a:pPr lvl="1"/>
            <a:r>
              <a:rPr lang="en-US" dirty="0"/>
              <a:t>Communication systems</a:t>
            </a:r>
          </a:p>
          <a:p>
            <a:pPr lvl="1"/>
            <a:r>
              <a:rPr lang="en-US" dirty="0"/>
              <a:t>Information systems</a:t>
            </a:r>
            <a:endParaRPr lang="en-US" b="1" dirty="0"/>
          </a:p>
          <a:p>
            <a:pPr lvl="1"/>
            <a:endParaRPr lang="en-US" dirty="0"/>
          </a:p>
          <a:p>
            <a:pPr lvl="1"/>
            <a:endParaRPr lang="en-US" dirty="0"/>
          </a:p>
          <a:p>
            <a:pPr lvl="1"/>
            <a:endParaRPr lang="en-US" dirty="0"/>
          </a:p>
        </p:txBody>
      </p:sp>
      <p:pic>
        <p:nvPicPr>
          <p:cNvPr id="5" name="Content Placeholder 4"/>
          <p:cNvPicPr>
            <a:picLocks noGrp="1" noChangeAspect="1"/>
          </p:cNvPicPr>
          <p:nvPr>
            <p:ph sz="half" idx="2"/>
          </p:nvPr>
        </p:nvPicPr>
        <p:blipFill>
          <a:blip r:embed="rId2"/>
          <a:stretch>
            <a:fillRect/>
          </a:stretch>
        </p:blipFill>
        <p:spPr>
          <a:xfrm>
            <a:off x="4800600" y="2397398"/>
            <a:ext cx="4038600" cy="2728367"/>
          </a:xfrm>
          <a:prstGeom prst="rect">
            <a:avLst/>
          </a:prstGeom>
        </p:spPr>
      </p:pic>
      <p:sp>
        <p:nvSpPr>
          <p:cNvPr id="7" name="TextBox 6"/>
          <p:cNvSpPr txBox="1"/>
          <p:nvPr/>
        </p:nvSpPr>
        <p:spPr>
          <a:xfrm>
            <a:off x="696191" y="6196956"/>
            <a:ext cx="8056418" cy="276999"/>
          </a:xfrm>
          <a:prstGeom prst="rect">
            <a:avLst/>
          </a:prstGeom>
          <a:noFill/>
        </p:spPr>
        <p:txBody>
          <a:bodyPr wrap="square" rtlCol="0">
            <a:spAutoFit/>
          </a:bodyPr>
          <a:lstStyle/>
          <a:p>
            <a:pPr>
              <a:spcAft>
                <a:spcPts val="600"/>
              </a:spcAft>
            </a:pPr>
            <a:r>
              <a:rPr lang="en-US" sz="1200" dirty="0"/>
              <a:t>[2]Q. Hommes, P. Hale and D. Erickson, "ESD.33 Systems Engineering  Lecture 1  Course Introduction", MIT, 2010. </a:t>
            </a:r>
            <a:endParaRPr lang="en-US" sz="1200" dirty="0">
              <a:ea typeface="Verdana" pitchFamily="34" charset="0"/>
              <a:cs typeface="Verdana" pitchFamily="34" charset="0"/>
            </a:endParaRPr>
          </a:p>
        </p:txBody>
      </p:sp>
    </p:spTree>
    <p:extLst>
      <p:ext uri="{BB962C8B-B14F-4D97-AF65-F5344CB8AC3E}">
        <p14:creationId xmlns:p14="http://schemas.microsoft.com/office/powerpoint/2010/main" val="21318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 Systems Introduction (cont.)</a:t>
            </a:r>
          </a:p>
        </p:txBody>
      </p:sp>
      <p:sp>
        <p:nvSpPr>
          <p:cNvPr id="3" name="Content Placeholder 2"/>
          <p:cNvSpPr>
            <a:spLocks noGrp="1"/>
          </p:cNvSpPr>
          <p:nvPr>
            <p:ph sz="half" idx="1"/>
          </p:nvPr>
        </p:nvSpPr>
        <p:spPr/>
        <p:txBody>
          <a:bodyPr/>
          <a:lstStyle/>
          <a:p>
            <a:r>
              <a:rPr lang="en-US" dirty="0"/>
              <a:t>Process Models [2]</a:t>
            </a:r>
          </a:p>
          <a:p>
            <a:pPr lvl="1"/>
            <a:r>
              <a:rPr lang="en-US" dirty="0"/>
              <a:t>Waterfall</a:t>
            </a:r>
          </a:p>
          <a:p>
            <a:pPr lvl="1"/>
            <a:r>
              <a:rPr lang="en-US" dirty="0"/>
              <a:t>Spiral</a:t>
            </a:r>
          </a:p>
          <a:p>
            <a:pPr lvl="1"/>
            <a:r>
              <a:rPr lang="en-US" dirty="0"/>
              <a:t>INCOSE VEE</a:t>
            </a:r>
          </a:p>
        </p:txBody>
      </p:sp>
      <p:pic>
        <p:nvPicPr>
          <p:cNvPr id="7" name="Content Placeholder 6"/>
          <p:cNvPicPr>
            <a:picLocks noGrp="1" noChangeAspect="1"/>
          </p:cNvPicPr>
          <p:nvPr>
            <p:ph sz="half" idx="2"/>
          </p:nvPr>
        </p:nvPicPr>
        <p:blipFill>
          <a:blip r:embed="rId2"/>
          <a:stretch>
            <a:fillRect/>
          </a:stretch>
        </p:blipFill>
        <p:spPr>
          <a:xfrm>
            <a:off x="4284921" y="1807535"/>
            <a:ext cx="4401879" cy="3976577"/>
          </a:xfrm>
          <a:prstGeom prst="rect">
            <a:avLst/>
          </a:prstGeom>
        </p:spPr>
      </p:pic>
      <p:sp>
        <p:nvSpPr>
          <p:cNvPr id="6" name="TextBox 5"/>
          <p:cNvSpPr txBox="1"/>
          <p:nvPr/>
        </p:nvSpPr>
        <p:spPr>
          <a:xfrm>
            <a:off x="696191" y="6196956"/>
            <a:ext cx="8056418" cy="276999"/>
          </a:xfrm>
          <a:prstGeom prst="rect">
            <a:avLst/>
          </a:prstGeom>
          <a:noFill/>
        </p:spPr>
        <p:txBody>
          <a:bodyPr wrap="square" rtlCol="0">
            <a:spAutoFit/>
          </a:bodyPr>
          <a:lstStyle/>
          <a:p>
            <a:pPr>
              <a:spcAft>
                <a:spcPts val="600"/>
              </a:spcAft>
            </a:pPr>
            <a:r>
              <a:rPr lang="en-US" sz="1200" dirty="0"/>
              <a:t>[2]Q. Hommes, P. Hale and D. Erickson, "ESD.33 Systems Engineering  Lecture 1  Course Introduction", MIT, 2010. </a:t>
            </a:r>
            <a:endParaRPr lang="en-US" sz="1200" dirty="0">
              <a:ea typeface="Verdana" pitchFamily="34" charset="0"/>
              <a:cs typeface="Verdana" pitchFamily="34" charset="0"/>
            </a:endParaRPr>
          </a:p>
        </p:txBody>
      </p:sp>
    </p:spTree>
    <p:extLst>
      <p:ext uri="{BB962C8B-B14F-4D97-AF65-F5344CB8AC3E}">
        <p14:creationId xmlns:p14="http://schemas.microsoft.com/office/powerpoint/2010/main" val="289408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SEBoK</a:t>
            </a:r>
            <a:r>
              <a:rPr lang="en-US" dirty="0"/>
              <a:t>: Systems Engineering Overview</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509614"/>
            <a:ext cx="4038600" cy="3136273"/>
          </a:xfr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12516" y="2509614"/>
            <a:ext cx="3657298" cy="3136273"/>
          </a:xfrm>
          <a:prstGeom prst="rect">
            <a:avLst/>
          </a:prstGeom>
        </p:spPr>
      </p:pic>
      <p:sp>
        <p:nvSpPr>
          <p:cNvPr id="7" name="TextBox 6"/>
          <p:cNvSpPr txBox="1"/>
          <p:nvPr/>
        </p:nvSpPr>
        <p:spPr>
          <a:xfrm>
            <a:off x="609600" y="1956556"/>
            <a:ext cx="4114800" cy="369332"/>
          </a:xfrm>
          <a:prstGeom prst="rect">
            <a:avLst/>
          </a:prstGeom>
          <a:noFill/>
        </p:spPr>
        <p:txBody>
          <a:bodyPr wrap="square" rtlCol="0">
            <a:spAutoFit/>
          </a:bodyPr>
          <a:lstStyle/>
          <a:p>
            <a:pPr algn="ctr">
              <a:spcAft>
                <a:spcPts val="600"/>
              </a:spcAft>
            </a:pPr>
            <a:r>
              <a:rPr lang="en-US" b="1" dirty="0">
                <a:ea typeface="Verdana" pitchFamily="34" charset="0"/>
                <a:cs typeface="Verdana" pitchFamily="34" charset="0"/>
              </a:rPr>
              <a:t>Project Lifecycle [3]</a:t>
            </a:r>
          </a:p>
        </p:txBody>
      </p:sp>
      <p:sp>
        <p:nvSpPr>
          <p:cNvPr id="9" name="TextBox 8"/>
          <p:cNvSpPr txBox="1"/>
          <p:nvPr/>
        </p:nvSpPr>
        <p:spPr>
          <a:xfrm>
            <a:off x="4724400" y="1956556"/>
            <a:ext cx="4114800" cy="369332"/>
          </a:xfrm>
          <a:prstGeom prst="rect">
            <a:avLst/>
          </a:prstGeom>
          <a:noFill/>
        </p:spPr>
        <p:txBody>
          <a:bodyPr wrap="square" rtlCol="0">
            <a:spAutoFit/>
          </a:bodyPr>
          <a:lstStyle/>
          <a:p>
            <a:pPr algn="ctr">
              <a:spcAft>
                <a:spcPts val="600"/>
              </a:spcAft>
            </a:pPr>
            <a:r>
              <a:rPr lang="en-US" b="1" dirty="0">
                <a:ea typeface="Verdana" pitchFamily="34" charset="0"/>
                <a:cs typeface="Verdana" pitchFamily="34" charset="0"/>
              </a:rPr>
              <a:t>SE Scope [3]</a:t>
            </a:r>
          </a:p>
        </p:txBody>
      </p:sp>
      <p:sp>
        <p:nvSpPr>
          <p:cNvPr id="10" name="TextBox 9"/>
          <p:cNvSpPr txBox="1"/>
          <p:nvPr/>
        </p:nvSpPr>
        <p:spPr>
          <a:xfrm>
            <a:off x="858982" y="6068291"/>
            <a:ext cx="7599218" cy="430887"/>
          </a:xfrm>
          <a:prstGeom prst="rect">
            <a:avLst/>
          </a:prstGeom>
          <a:noFill/>
        </p:spPr>
        <p:txBody>
          <a:bodyPr wrap="square" rtlCol="0">
            <a:spAutoFit/>
          </a:bodyPr>
          <a:lstStyle/>
          <a:p>
            <a:pPr>
              <a:spcAft>
                <a:spcPts val="600"/>
              </a:spcAft>
            </a:pPr>
            <a:r>
              <a:rPr lang="en-US" sz="1100" dirty="0"/>
              <a:t>[3]"Systems Engineering Overview - </a:t>
            </a:r>
            <a:r>
              <a:rPr lang="en-US" sz="1100" dirty="0" err="1"/>
              <a:t>SEBoK</a:t>
            </a:r>
            <a:r>
              <a:rPr lang="en-US" sz="1100" dirty="0"/>
              <a:t>", </a:t>
            </a:r>
            <a:r>
              <a:rPr lang="en-US" sz="1100" i="1" dirty="0"/>
              <a:t>Sebokwiki.org</a:t>
            </a:r>
            <a:r>
              <a:rPr lang="en-US" sz="1100" dirty="0"/>
              <a:t>, 2017. [Online]. Available: http://sebokwiki.org/wiki/Systems_Engineering_Overview. [Accessed: 15- Jul- 2017]. </a:t>
            </a:r>
            <a:endParaRPr lang="en-US" sz="1100" dirty="0">
              <a:ea typeface="Verdana" pitchFamily="34" charset="0"/>
              <a:cs typeface="Verdana" pitchFamily="34" charset="0"/>
            </a:endParaRPr>
          </a:p>
        </p:txBody>
      </p:sp>
    </p:spTree>
    <p:extLst>
      <p:ext uri="{BB962C8B-B14F-4D97-AF65-F5344CB8AC3E}">
        <p14:creationId xmlns:p14="http://schemas.microsoft.com/office/powerpoint/2010/main" val="333223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System of Systems Engineering (</a:t>
            </a:r>
            <a:r>
              <a:rPr lang="en-US" dirty="0" err="1"/>
              <a:t>SoSE</a:t>
            </a:r>
            <a:r>
              <a:rPr lang="en-US" dirty="0"/>
              <a:t>)</a:t>
            </a:r>
          </a:p>
        </p:txBody>
      </p:sp>
    </p:spTree>
    <p:extLst>
      <p:ext uri="{BB962C8B-B14F-4D97-AF65-F5344CB8AC3E}">
        <p14:creationId xmlns:p14="http://schemas.microsoft.com/office/powerpoint/2010/main" val="326782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Overview of SoS </a:t>
            </a:r>
          </a:p>
        </p:txBody>
      </p:sp>
      <p:sp>
        <p:nvSpPr>
          <p:cNvPr id="3" name="Content Placeholder 2"/>
          <p:cNvSpPr>
            <a:spLocks noGrp="1"/>
          </p:cNvSpPr>
          <p:nvPr>
            <p:ph sz="half" idx="1"/>
          </p:nvPr>
        </p:nvSpPr>
        <p:spPr>
          <a:xfrm>
            <a:off x="609600" y="1509229"/>
            <a:ext cx="8229600" cy="4525963"/>
          </a:xfrm>
        </p:spPr>
        <p:txBody>
          <a:bodyPr/>
          <a:lstStyle/>
          <a:p>
            <a:pPr>
              <a:lnSpc>
                <a:spcPct val="150000"/>
              </a:lnSpc>
            </a:pPr>
            <a:r>
              <a:rPr lang="en-US" dirty="0"/>
              <a:t>Definition of </a:t>
            </a:r>
            <a:r>
              <a:rPr lang="en-US" dirty="0" err="1"/>
              <a:t>SoS</a:t>
            </a:r>
            <a:r>
              <a:rPr lang="en-US" dirty="0"/>
              <a:t> and </a:t>
            </a:r>
            <a:r>
              <a:rPr lang="en-US" dirty="0" err="1"/>
              <a:t>SoSE</a:t>
            </a:r>
            <a:endParaRPr lang="en-US" dirty="0"/>
          </a:p>
          <a:p>
            <a:pPr lvl="1">
              <a:lnSpc>
                <a:spcPct val="150000"/>
              </a:lnSpc>
            </a:pPr>
            <a:r>
              <a:rPr lang="en-US" dirty="0"/>
              <a:t>“System of Systems is a “set or arrangement of systems that results when independent and useful systems are integrated into a larger system that delivers unique capabilities””. [4]</a:t>
            </a:r>
          </a:p>
          <a:p>
            <a:pPr lvl="1">
              <a:lnSpc>
                <a:spcPct val="150000"/>
              </a:lnSpc>
            </a:pPr>
            <a:r>
              <a:rPr lang="en-US" dirty="0"/>
              <a:t>“Systems of Systems Engineering is “the process of planning, analyzing, organizing, and integrating the capabilities of a mix of existing and new systems into a system-of-systems capability that is greater than the sum of the capabilities of the constituent parts”. [4]</a:t>
            </a:r>
          </a:p>
          <a:p>
            <a:pPr lvl="1"/>
            <a:endParaRPr lang="en-US" dirty="0"/>
          </a:p>
        </p:txBody>
      </p:sp>
      <p:sp>
        <p:nvSpPr>
          <p:cNvPr id="5" name="Rectangle 4"/>
          <p:cNvSpPr/>
          <p:nvPr/>
        </p:nvSpPr>
        <p:spPr>
          <a:xfrm>
            <a:off x="609600" y="6139811"/>
            <a:ext cx="7639050" cy="261610"/>
          </a:xfrm>
          <a:prstGeom prst="rect">
            <a:avLst/>
          </a:prstGeom>
        </p:spPr>
        <p:txBody>
          <a:bodyPr wrap="square">
            <a:spAutoFit/>
          </a:bodyPr>
          <a:lstStyle/>
          <a:p>
            <a:r>
              <a:rPr lang="en-US" sz="1100" dirty="0"/>
              <a:t>[4]Department of Defense, "US Defense Acquisition Guidebook", Defense Acquisition University, 2008.</a:t>
            </a:r>
          </a:p>
        </p:txBody>
      </p:sp>
    </p:spTree>
    <p:extLst>
      <p:ext uri="{BB962C8B-B14F-4D97-AF65-F5344CB8AC3E}">
        <p14:creationId xmlns:p14="http://schemas.microsoft.com/office/powerpoint/2010/main" val="1787879150"/>
      </p:ext>
    </p:extLst>
  </p:cSld>
  <p:clrMapOvr>
    <a:masterClrMapping/>
  </p:clrMapOvr>
</p:sld>
</file>

<file path=ppt/theme/theme1.xml><?xml version="1.0" encoding="utf-8"?>
<a:theme xmlns:a="http://schemas.openxmlformats.org/drawingml/2006/main" name="MITRE2017">
  <a:themeElements>
    <a:clrScheme name="MITRE Corporate Colors">
      <a:dk1>
        <a:sysClr val="windowText" lastClr="000000"/>
      </a:dk1>
      <a:lt1>
        <a:sysClr val="window" lastClr="FFFFFF"/>
      </a:lt1>
      <a:dk2>
        <a:srgbClr val="005B94"/>
      </a:dk2>
      <a:lt2>
        <a:srgbClr val="FFFFFF"/>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extLst>
    <a:ext uri="{05A4C25C-085E-4340-85A3-A5531E510DB2}">
      <thm15:themeFamily xmlns:thm15="http://schemas.microsoft.com/office/thememl/2012/main" name="MITRE2017" id="{7D3F72D3-AC87-4A8B-B6B2-883DA422D9E8}" vid="{8D1F0501-6F73-4CA0-8B82-66EA9035F9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MITRE2017</Template>
  <TotalTime>125</TotalTime>
  <Words>2489</Words>
  <Application>Microsoft Office PowerPoint</Application>
  <PresentationFormat>On-screen Show (4:3)</PresentationFormat>
  <Paragraphs>483</Paragraphs>
  <Slides>26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Helvetica LT Std</vt:lpstr>
      <vt:lpstr>Symbol</vt:lpstr>
      <vt:lpstr>Times New Roman</vt:lpstr>
      <vt:lpstr>Verdana</vt:lpstr>
      <vt:lpstr>Wingdings</vt:lpstr>
      <vt:lpstr>MITRE2017</vt:lpstr>
      <vt:lpstr>Systems of Systems-  Engineering and Mathematics</vt:lpstr>
      <vt:lpstr>Topics</vt:lpstr>
      <vt:lpstr>Systems Engineering</vt:lpstr>
      <vt:lpstr>What is SE? </vt:lpstr>
      <vt:lpstr>MIT: Systems Introduction</vt:lpstr>
      <vt:lpstr>MIT: Systems Introduction (cont.)</vt:lpstr>
      <vt:lpstr>SEBoK: Systems Engineering Overview</vt:lpstr>
      <vt:lpstr>System of Systems Engineering (SoSE)</vt:lpstr>
      <vt:lpstr>Overview of SoS </vt:lpstr>
      <vt:lpstr>MITRE: Overview of SoS (cont.)</vt:lpstr>
      <vt:lpstr>MITRE: Overview of SoS (cont.)</vt:lpstr>
      <vt:lpstr>MITRE: Am I dealing with a SoS?</vt:lpstr>
      <vt:lpstr>MITRE: Understanding SOP</vt:lpstr>
      <vt:lpstr>MITRE: Implementer View SoSE </vt:lpstr>
      <vt:lpstr>INCOSE: SoS Pain Points Study</vt:lpstr>
      <vt:lpstr>Quantitative Analysis Method for System of Systems Architectures</vt:lpstr>
      <vt:lpstr>As-is for Evaluating Architectures</vt:lpstr>
      <vt:lpstr>SoS Analysis of Alternatives</vt:lpstr>
      <vt:lpstr>Robustness Metric  (Algebraic Connectivity Value)</vt:lpstr>
      <vt:lpstr> Identifying Resilient SoS Architectures</vt:lpstr>
      <vt:lpstr>Example Derivation of Algebraic Connectivity Value</vt:lpstr>
      <vt:lpstr>Example: Deriving Adjacency Matrix</vt:lpstr>
      <vt:lpstr>Example: Deriving Degree Matrix</vt:lpstr>
      <vt:lpstr>Example: Deriving Laplacian Matrix</vt:lpstr>
      <vt:lpstr>Example: Calculating Eigenvalues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of Systems Engineering and Mathematics</dc:title>
  <dc:creator>Antul, Laura E.</dc:creator>
  <cp:lastModifiedBy>Dahmann, Judith S.</cp:lastModifiedBy>
  <cp:revision>16</cp:revision>
  <dcterms:created xsi:type="dcterms:W3CDTF">2017-07-15T00:14:43Z</dcterms:created>
  <dcterms:modified xsi:type="dcterms:W3CDTF">2017-07-16T03:35:55Z</dcterms:modified>
</cp:coreProperties>
</file>